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3" r:id="rId8"/>
    <p:sldId id="268" r:id="rId9"/>
    <p:sldId id="260" r:id="rId10"/>
    <p:sldId id="259" r:id="rId11"/>
    <p:sldId id="265" r:id="rId12"/>
    <p:sldId id="269" r:id="rId13"/>
    <p:sldId id="267" r:id="rId14"/>
    <p:sldId id="270" r:id="rId15"/>
    <p:sldId id="273" r:id="rId16"/>
    <p:sldId id="271" r:id="rId17"/>
    <p:sldId id="272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608675-2E72-4472-8897-8B2EA80A8CB3}" type="datetimeFigureOut">
              <a:rPr lang="en-US" smtClean="0"/>
              <a:pPr/>
              <a:t>1/31/2002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0C1023D-EDE3-436F-94B5-9A53D32D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8675-2E72-4472-8897-8B2EA80A8CB3}" type="datetimeFigureOut">
              <a:rPr lang="en-US" smtClean="0"/>
              <a:pPr/>
              <a:t>1/31/2002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023D-EDE3-436F-94B5-9A53D32D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8675-2E72-4472-8897-8B2EA80A8CB3}" type="datetimeFigureOut">
              <a:rPr lang="en-US" smtClean="0"/>
              <a:pPr/>
              <a:t>1/31/2002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023D-EDE3-436F-94B5-9A53D32D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608675-2E72-4472-8897-8B2EA80A8CB3}" type="datetimeFigureOut">
              <a:rPr lang="en-US" smtClean="0"/>
              <a:pPr/>
              <a:t>1/31/2002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C1023D-EDE3-436F-94B5-9A53D32DC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608675-2E72-4472-8897-8B2EA80A8CB3}" type="datetimeFigureOut">
              <a:rPr lang="en-US" smtClean="0"/>
              <a:pPr/>
              <a:t>1/31/2002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0C1023D-EDE3-436F-94B5-9A53D32D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8675-2E72-4472-8897-8B2EA80A8CB3}" type="datetimeFigureOut">
              <a:rPr lang="en-US" smtClean="0"/>
              <a:pPr/>
              <a:t>1/31/2002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023D-EDE3-436F-94B5-9A53D32DC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8675-2E72-4472-8897-8B2EA80A8CB3}" type="datetimeFigureOut">
              <a:rPr lang="en-US" smtClean="0"/>
              <a:pPr/>
              <a:t>1/31/2002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023D-EDE3-436F-94B5-9A53D32DC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608675-2E72-4472-8897-8B2EA80A8CB3}" type="datetimeFigureOut">
              <a:rPr lang="en-US" smtClean="0"/>
              <a:pPr/>
              <a:t>1/31/2002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C1023D-EDE3-436F-94B5-9A53D32DC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8675-2E72-4472-8897-8B2EA80A8CB3}" type="datetimeFigureOut">
              <a:rPr lang="en-US" smtClean="0"/>
              <a:pPr/>
              <a:t>1/31/2002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023D-EDE3-436F-94B5-9A53D32D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608675-2E72-4472-8897-8B2EA80A8CB3}" type="datetimeFigureOut">
              <a:rPr lang="en-US" smtClean="0"/>
              <a:pPr/>
              <a:t>1/31/2002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C1023D-EDE3-436F-94B5-9A53D32DC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608675-2E72-4472-8897-8B2EA80A8CB3}" type="datetimeFigureOut">
              <a:rPr lang="en-US" smtClean="0"/>
              <a:pPr/>
              <a:t>1/31/2002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C1023D-EDE3-436F-94B5-9A53D32DC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608675-2E72-4472-8897-8B2EA80A8CB3}" type="datetimeFigureOut">
              <a:rPr lang="en-US" smtClean="0"/>
              <a:pPr/>
              <a:t>1/31/2002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C1023D-EDE3-436F-94B5-9A53D32D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r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../Elizabeth%20Blackwell.docx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icdigests.org/pre-9211/peer.htm" TargetMode="External"/><Relationship Id="rId2" Type="http://schemas.openxmlformats.org/officeDocument/2006/relationships/hyperlink" Target="http://www.schreyerinstitute.psu.edu/pdf/alex/peer_writ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toweb.org/boal.html" TargetMode="External"/><Relationship Id="rId4" Type="http://schemas.openxmlformats.org/officeDocument/2006/relationships/hyperlink" Target="http://prezi.com/-_uof0zyxswc/effective-approaches-to-peer-writing-workshop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ds1.pt/site/images/stories/isacosta/secondary_pages/Reading%20&amp;%20Writing/WRITING_Genre_Characteristics.pdf" TargetMode="External"/><Relationship Id="rId2" Type="http://schemas.openxmlformats.org/officeDocument/2006/relationships/hyperlink" Target="http://www.eduplace.com/graphicorganizer/pdf/storymap1_eng.pdf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../Creating%20a%20Drama%20Rubric.doc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\\localhost\F\WRITING_Genre_Characteristics.pdf" TargetMode="Externa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storymap1_eng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MWWP Demo</a:t>
            </a:r>
            <a:br>
              <a:rPr lang="en-US" dirty="0" smtClean="0"/>
            </a:br>
            <a:r>
              <a:rPr lang="en-US" dirty="0" smtClean="0"/>
              <a:t>Creating a Drama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Jezabel N. Muñoz Cortés</a:t>
            </a:r>
          </a:p>
          <a:p>
            <a:r>
              <a:rPr lang="en-US" dirty="0" smtClean="0"/>
              <a:t>June 14, 2011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Materials/Time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Graphic Organizer</a:t>
            </a:r>
          </a:p>
          <a:p>
            <a:pPr lvl="1"/>
            <a:r>
              <a:rPr lang="en-US" dirty="0" smtClean="0"/>
              <a:t>Story Map</a:t>
            </a:r>
          </a:p>
          <a:p>
            <a:pPr lvl="1"/>
            <a:r>
              <a:rPr lang="en-US" dirty="0" smtClean="0"/>
              <a:t>Outline</a:t>
            </a:r>
          </a:p>
          <a:p>
            <a:pPr lvl="1"/>
            <a:r>
              <a:rPr lang="en-US" dirty="0" smtClean="0"/>
              <a:t>Venn Diagram</a:t>
            </a:r>
          </a:p>
          <a:p>
            <a:endParaRPr lang="en-US" dirty="0" smtClean="0"/>
          </a:p>
          <a:p>
            <a:r>
              <a:rPr lang="en-US" dirty="0" smtClean="0"/>
              <a:t>Drama to model</a:t>
            </a:r>
          </a:p>
          <a:p>
            <a:pPr lvl="1"/>
            <a:r>
              <a:rPr lang="en-US" dirty="0" smtClean="0"/>
              <a:t>Example: After reading the drama </a:t>
            </a:r>
            <a:r>
              <a:rPr lang="en-US" u="sng" dirty="0" smtClean="0"/>
              <a:t>Elizabeth Blackwell: Medical Pioneer</a:t>
            </a:r>
            <a:r>
              <a:rPr lang="en-US" dirty="0" smtClean="0"/>
              <a:t> from their text books, students used it to model their writings.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Able to complete this lesson in one week, taking two class periods (Reading and Language)</a:t>
            </a:r>
          </a:p>
          <a:p>
            <a:r>
              <a:rPr lang="en-US" dirty="0" smtClean="0"/>
              <a:t>For maximum results, I suggest more time to allow for dramatization.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Time Needed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pairs, read </a:t>
            </a:r>
            <a:r>
              <a:rPr lang="en-US" b="1" dirty="0" smtClean="0">
                <a:hlinkClick r:id="rId2" action="ppaction://hlinkfile"/>
              </a:rPr>
              <a:t>Elizabeth Blackwell: Medical Pioneer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by Joanna </a:t>
            </a:r>
            <a:r>
              <a:rPr lang="en-US" b="1" dirty="0" err="1" smtClean="0"/>
              <a:t>Halpert</a:t>
            </a:r>
            <a:r>
              <a:rPr lang="en-US" b="1" dirty="0" smtClean="0"/>
              <a:t> Kraus</a:t>
            </a:r>
          </a:p>
          <a:p>
            <a:r>
              <a:rPr lang="en-US" dirty="0" smtClean="0"/>
              <a:t>Now create your own scene using the story map.</a:t>
            </a:r>
          </a:p>
          <a:p>
            <a:pPr lvl="1"/>
            <a:r>
              <a:rPr lang="en-US" dirty="0" smtClean="0"/>
              <a:t>Brainstorm about setting, characters, etc.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Begin writing your first scene.</a:t>
            </a:r>
          </a:p>
          <a:p>
            <a:pPr lvl="1"/>
            <a:r>
              <a:rPr lang="en-US" dirty="0" smtClean="0"/>
              <a:t>Remember to distinguish the curtain rising, the setting of the stage (stage left the barren house); to identify the cast or characters.</a:t>
            </a:r>
          </a:p>
          <a:p>
            <a:pPr lvl="2"/>
            <a:r>
              <a:rPr lang="en-US" dirty="0" smtClean="0"/>
              <a:t>example: The Cast of Characters includes a Narrator; Elizabeth Blackwell, a premedical student…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Part One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Part Two</a:t>
            </a:r>
            <a:endParaRPr lang="en-US" dirty="0"/>
          </a:p>
        </p:txBody>
      </p:sp>
      <p:sp>
        <p:nvSpPr>
          <p:cNvPr id="4098" name="AutoShape 2" descr="http://www.pearsonsuccessnet.com/snpapp/iText/products/0-328-35335-3/unit3/images/tocelizabethblackwe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http://www.pearsonsuccessnet.com/snpapp/iText/products/0-328-35335-3/unit3/images/tocelizabethblackwe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4" name="Picture 2" descr="http://www.pearsonsuccessnet.com/snpapp/iText/products/0-328-35335-3/unit3/images/tocelizabethblackwe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895600"/>
            <a:ext cx="1066800" cy="1386841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first scene should:</a:t>
            </a:r>
          </a:p>
          <a:p>
            <a:pPr lvl="1"/>
            <a:r>
              <a:rPr lang="en-US" dirty="0" smtClean="0"/>
              <a:t>Introduce your characters</a:t>
            </a:r>
          </a:p>
          <a:p>
            <a:pPr lvl="1"/>
            <a:r>
              <a:rPr lang="en-US" dirty="0" smtClean="0"/>
              <a:t>Specify the setting</a:t>
            </a:r>
          </a:p>
          <a:p>
            <a:pPr lvl="1"/>
            <a:r>
              <a:rPr lang="en-US" dirty="0" smtClean="0"/>
              <a:t>Give background knowledge</a:t>
            </a:r>
          </a:p>
          <a:p>
            <a:pPr lvl="1"/>
            <a:r>
              <a:rPr lang="en-US" dirty="0" smtClean="0"/>
              <a:t>Lead up to the conflict, but don’t give it away!</a:t>
            </a:r>
          </a:p>
          <a:p>
            <a:pPr lvl="2"/>
            <a:r>
              <a:rPr lang="en-US" dirty="0" smtClean="0"/>
              <a:t>Foreshadowing</a:t>
            </a:r>
          </a:p>
          <a:p>
            <a:pPr lvl="2"/>
            <a:r>
              <a:rPr lang="en-US" dirty="0" smtClean="0"/>
              <a:t>Flashback </a:t>
            </a:r>
          </a:p>
          <a:p>
            <a:pPr lvl="2"/>
            <a:r>
              <a:rPr lang="en-US" dirty="0" smtClean="0"/>
              <a:t>Any other technique to give the audience a clue something is going to happen. 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86200" y="3733800"/>
            <a:ext cx="2971800" cy="22059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You have about 35 to 40 minutes to write your first scene.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1143000"/>
            <a:ext cx="6705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tx2"/>
                </a:solidFill>
              </a:rPr>
              <a:t>Quote from Jim Purdy’s Effective Approaches to Peer </a:t>
            </a:r>
            <a:r>
              <a:rPr lang="en-US" i="1" dirty="0" smtClean="0">
                <a:solidFill>
                  <a:schemeClr val="tx2"/>
                </a:solidFill>
              </a:rPr>
              <a:t>Writing</a:t>
            </a:r>
          </a:p>
          <a:p>
            <a:endParaRPr lang="en-US" dirty="0"/>
          </a:p>
          <a:p>
            <a:pPr algn="ctr">
              <a:lnSpc>
                <a:spcPct val="200000"/>
              </a:lnSpc>
            </a:pPr>
            <a:r>
              <a:rPr lang="en-US" dirty="0"/>
              <a:t>“Writing is almost always collaborative. Hardly anything written, be it literary or transactional, is the work from one person from beginning to end.” (Leahy 46)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Peer Writing</a:t>
            </a:r>
          </a:p>
          <a:p>
            <a:pPr lvl="1"/>
            <a:r>
              <a:rPr lang="en-US" dirty="0" smtClean="0">
                <a:hlinkClick r:id="rId2"/>
              </a:rPr>
              <a:t>http://www.schreyerinstitute.psu.edu/pdf/alex/peer_write.pdf</a:t>
            </a:r>
            <a:endParaRPr lang="en-US" dirty="0" smtClean="0"/>
          </a:p>
          <a:p>
            <a:r>
              <a:rPr lang="en-US" b="1" dirty="0" smtClean="0"/>
              <a:t>Teaching Writing with Peer Response Groups. Encouraging Revision</a:t>
            </a:r>
          </a:p>
          <a:p>
            <a:pPr lvl="1"/>
            <a:r>
              <a:rPr lang="en-US" dirty="0" smtClean="0">
                <a:hlinkClick r:id="rId3"/>
              </a:rPr>
              <a:t>http://www.ericdigests.org/pre-9211/peer.htm</a:t>
            </a:r>
            <a:endParaRPr lang="en-US" dirty="0" smtClean="0"/>
          </a:p>
          <a:p>
            <a:r>
              <a:rPr lang="en-US" b="1" dirty="0" smtClean="0"/>
              <a:t>Effective Approaches to Peer Writing Workshops </a:t>
            </a:r>
          </a:p>
          <a:p>
            <a:pPr lvl="1">
              <a:buNone/>
            </a:pPr>
            <a:r>
              <a:rPr lang="en-US" b="1" dirty="0" smtClean="0"/>
              <a:t>by Jim Purdy</a:t>
            </a:r>
          </a:p>
          <a:p>
            <a:pPr lvl="1"/>
            <a:r>
              <a:rPr lang="en-US" dirty="0" smtClean="0">
                <a:hlinkClick r:id="rId4"/>
              </a:rPr>
              <a:t>http://prezi.com/-_uof0zyxswc/effective-approaches-to-peer-writing-workshops/</a:t>
            </a:r>
            <a:endParaRPr lang="en-US" dirty="0" smtClean="0"/>
          </a:p>
          <a:p>
            <a:r>
              <a:rPr lang="en-US" b="1" dirty="0" smtClean="0"/>
              <a:t>Pedagogy and Theater of the Oppressed – A. </a:t>
            </a:r>
            <a:r>
              <a:rPr lang="en-US" b="1" dirty="0" err="1" smtClean="0"/>
              <a:t>Boal</a:t>
            </a:r>
            <a:endParaRPr lang="en-US" b="1" dirty="0" smtClean="0">
              <a:hlinkClick r:id="rId5"/>
            </a:endParaRPr>
          </a:p>
          <a:p>
            <a:pPr lvl="1"/>
            <a:r>
              <a:rPr lang="en-US" dirty="0" smtClean="0">
                <a:hlinkClick r:id="rId5"/>
              </a:rPr>
              <a:t>http://www.ptoweb.org/boal.html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Story Map</a:t>
            </a:r>
          </a:p>
          <a:p>
            <a:pPr lvl="1"/>
            <a:r>
              <a:rPr lang="en-US" sz="1500" dirty="0" smtClean="0"/>
              <a:t>graphic organizer at </a:t>
            </a:r>
            <a:r>
              <a:rPr lang="en-US" u="sng" dirty="0" smtClean="0">
                <a:hlinkClick r:id="rId2"/>
              </a:rPr>
              <a:t>http://www.eduplace.com/graphicorganizer/pdf/storymap1_eng.pdf</a:t>
            </a:r>
            <a:endParaRPr lang="en-US" dirty="0" smtClean="0"/>
          </a:p>
          <a:p>
            <a:pPr lvl="2"/>
            <a:r>
              <a:rPr lang="en-US" dirty="0" smtClean="0"/>
              <a:t>Houghton Mifflin Harcourt Education Place</a:t>
            </a:r>
          </a:p>
          <a:p>
            <a:endParaRPr lang="en-US" dirty="0" smtClean="0"/>
          </a:p>
          <a:p>
            <a:r>
              <a:rPr lang="en-US" dirty="0" smtClean="0"/>
              <a:t>Characteristics of a Drama</a:t>
            </a:r>
          </a:p>
          <a:p>
            <a:pPr lvl="1"/>
            <a:r>
              <a:rPr lang="en-US" u="sng" dirty="0" smtClean="0">
                <a:hlinkClick r:id="rId3"/>
              </a:rPr>
              <a:t>http://www.esds1.pt/site/images/stories/isacosta/secondary_pages/Reading%20&amp;%20Writing/WRITING_Genre_Characteristics.pdf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Creating a Drama </a:t>
            </a:r>
            <a:r>
              <a:rPr lang="en-US" dirty="0" smtClean="0">
                <a:hlinkClick r:id="rId4" action="ppaction://hlinkfile"/>
              </a:rPr>
              <a:t>Rubric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Handouts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457200"/>
            <a:ext cx="6172200" cy="2053590"/>
          </a:xfrm>
        </p:spPr>
        <p:txBody>
          <a:bodyPr/>
          <a:lstStyle/>
          <a:p>
            <a:pPr algn="ctr"/>
            <a:r>
              <a:rPr lang="en-US" dirty="0" smtClean="0"/>
              <a:t>The Author’s chair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362200" y="2667000"/>
            <a:ext cx="6172200" cy="1371600"/>
          </a:xfrm>
        </p:spPr>
        <p:txBody>
          <a:bodyPr/>
          <a:lstStyle/>
          <a:p>
            <a:pPr algn="ctr"/>
            <a:r>
              <a:rPr lang="en-US" dirty="0" smtClean="0"/>
              <a:t>Three volunteers please.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914400"/>
            <a:ext cx="6172200" cy="205359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0" y="350520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0" dirty="0" smtClean="0"/>
              <a:t>Feedback</a:t>
            </a:r>
            <a:endParaRPr lang="en-US" sz="3200" b="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0" y="1828800"/>
            <a:ext cx="6172200" cy="3120390"/>
          </a:xfrm>
        </p:spPr>
        <p:txBody>
          <a:bodyPr>
            <a:normAutofit/>
          </a:bodyPr>
          <a:lstStyle/>
          <a:p>
            <a:r>
              <a:rPr lang="en-US" i="1" dirty="0" smtClean="0"/>
              <a:t>A drama, or play, is written to be acted for an audience. It allows for plot advancement through dialogue.</a:t>
            </a:r>
            <a:endParaRPr lang="en-US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Definition found Reading Street Volume 2 page 376 student edition.</a:t>
            </a:r>
          </a:p>
        </p:txBody>
      </p:sp>
      <p:sp>
        <p:nvSpPr>
          <p:cNvPr id="9" name="Oval 8">
            <a:hlinkClick r:id="rId2" action="ppaction://hlinksldjump" highlightClick="1"/>
          </p:cNvPr>
          <p:cNvSpPr/>
          <p:nvPr/>
        </p:nvSpPr>
        <p:spPr>
          <a:xfrm>
            <a:off x="838200" y="48768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 from the University of Puerto Rico at Aguadilla.</a:t>
            </a:r>
          </a:p>
          <a:p>
            <a:pPr lvl="1"/>
            <a:r>
              <a:rPr lang="en-US" dirty="0" smtClean="0"/>
              <a:t>English as a Second Language </a:t>
            </a:r>
          </a:p>
          <a:p>
            <a:pPr lvl="1"/>
            <a:r>
              <a:rPr lang="en-US" dirty="0" smtClean="0"/>
              <a:t>Secondary Education</a:t>
            </a:r>
          </a:p>
          <a:p>
            <a:endParaRPr lang="en-US" dirty="0" smtClean="0"/>
          </a:p>
          <a:p>
            <a:r>
              <a:rPr lang="en-US" dirty="0" smtClean="0"/>
              <a:t>First year teacher </a:t>
            </a:r>
          </a:p>
          <a:p>
            <a:pPr lvl="1"/>
            <a:r>
              <a:rPr lang="en-US" dirty="0" smtClean="0"/>
              <a:t>First Bilingual Preparatory School</a:t>
            </a:r>
          </a:p>
          <a:p>
            <a:pPr lvl="1"/>
            <a:r>
              <a:rPr lang="en-US" dirty="0" smtClean="0"/>
              <a:t>Located at Barrio Camaseyes, Aguadilla. </a:t>
            </a:r>
          </a:p>
          <a:p>
            <a:pPr lvl="2"/>
            <a:r>
              <a:rPr lang="en-US" dirty="0" smtClean="0"/>
              <a:t>one group per grade</a:t>
            </a:r>
          </a:p>
          <a:p>
            <a:pPr lvl="2"/>
            <a:r>
              <a:rPr lang="en-US" dirty="0" smtClean="0"/>
              <a:t>does not exceed 20 students per group.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 grade</a:t>
            </a:r>
          </a:p>
          <a:p>
            <a:pPr lvl="1"/>
            <a:r>
              <a:rPr lang="en-US" dirty="0" smtClean="0"/>
              <a:t>All subjects, except for Science</a:t>
            </a:r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&amp; 10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1"/>
            <a:r>
              <a:rPr lang="en-US" dirty="0" smtClean="0"/>
              <a:t>Computer Science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had from 19 to 20 students.  </a:t>
            </a:r>
          </a:p>
          <a:p>
            <a:pPr lvl="1"/>
            <a:r>
              <a:rPr lang="en-US" dirty="0" smtClean="0"/>
              <a:t>13 girls</a:t>
            </a:r>
          </a:p>
          <a:p>
            <a:pPr lvl="1"/>
            <a:r>
              <a:rPr lang="en-US" dirty="0" smtClean="0"/>
              <a:t>7 boys.</a:t>
            </a:r>
          </a:p>
          <a:p>
            <a:r>
              <a:rPr lang="en-US" dirty="0" smtClean="0"/>
              <a:t>It was small, but colorful.  </a:t>
            </a:r>
          </a:p>
          <a:p>
            <a:r>
              <a:rPr lang="en-US" dirty="0" smtClean="0"/>
              <a:t>Welcoming and relaxed environment</a:t>
            </a:r>
          </a:p>
          <a:p>
            <a:r>
              <a:rPr lang="en-US" dirty="0" smtClean="0"/>
              <a:t>No computer</a:t>
            </a:r>
          </a:p>
          <a:p>
            <a:r>
              <a:rPr lang="en-US" dirty="0" smtClean="0"/>
              <a:t>Message Wall</a:t>
            </a:r>
          </a:p>
          <a:p>
            <a:r>
              <a:rPr lang="en-US" dirty="0" smtClean="0"/>
              <a:t>Student’s work</a:t>
            </a:r>
          </a:p>
        </p:txBody>
      </p:sp>
      <p:pic>
        <p:nvPicPr>
          <p:cNvPr id="11265" name="Picture 1" descr="K:\257044_10150649987960223_897355222_18829418_3838489_o.jpg"/>
          <p:cNvPicPr>
            <a:picLocks noChangeAspect="1" noChangeArrowheads="1"/>
          </p:cNvPicPr>
          <p:nvPr/>
        </p:nvPicPr>
        <p:blipFill>
          <a:blip r:embed="rId2" cstate="print"/>
          <a:srcRect l="21875"/>
          <a:stretch>
            <a:fillRect/>
          </a:stretch>
        </p:blipFill>
        <p:spPr bwMode="auto">
          <a:xfrm rot="474643">
            <a:off x="6176695" y="1029711"/>
            <a:ext cx="2639706" cy="24624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6" name="Picture 2" descr="K:\257218_10150649988530223_897355222_18829427_4822105_o.jpg"/>
          <p:cNvPicPr>
            <a:picLocks noChangeAspect="1" noChangeArrowheads="1"/>
          </p:cNvPicPr>
          <p:nvPr/>
        </p:nvPicPr>
        <p:blipFill>
          <a:blip r:embed="rId3" cstate="print"/>
          <a:srcRect r="18562" b="14721"/>
          <a:stretch>
            <a:fillRect/>
          </a:stretch>
        </p:blipFill>
        <p:spPr bwMode="auto">
          <a:xfrm rot="20824794">
            <a:off x="4296313" y="237665"/>
            <a:ext cx="2601617" cy="2065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7" name="Picture 3" descr="K:\258310_10150649985975223_897355222_18829409_7520721_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733800"/>
            <a:ext cx="6215965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believe in student centered classrooms, where the teacher is a guide who helps create their own knowledge, who motivates them to become life long learners and value the importance of educating oneself. </a:t>
            </a:r>
          </a:p>
          <a:p>
            <a:r>
              <a:rPr lang="en-US" dirty="0" smtClean="0"/>
              <a:t>I believe that students learn in different ways (multiple intelligences; H. Gardner) and as an educator one must keep that in mind when creating or giving a class. </a:t>
            </a:r>
          </a:p>
          <a:p>
            <a:r>
              <a:rPr lang="en-US" dirty="0" smtClean="0"/>
              <a:t>I believe in application or in learning by doing (J. Dewey). 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Philosophies and Theories that Influence My Teaching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Progressivism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Ideas should be tested by active experimentation. Learning rooted in questions of learners in interaction with others. Experience and student centered.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J. Dewey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Cognitivism/</a:t>
            </a:r>
            <a:br>
              <a:rPr lang="en-US" b="1" dirty="0" smtClean="0"/>
            </a:br>
            <a:r>
              <a:rPr lang="en-US" b="1" dirty="0" smtClean="0"/>
              <a:t>Constructivism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Learner actively constructs own understandings of reality through interaction with environment and reflection on actions. Student-centered learning around conflicts to present knowing structures.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J. Piaget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Philosophies and Theories that Influence My Teaching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Humanism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Personal freedom, choice, responsibility. Achievement motivation towards highest levels. Control of own destiny. Child centered. Interaction with others. 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A. Maslow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Reconstructionism/</a:t>
            </a:r>
            <a:br>
              <a:rPr lang="en-US" b="1" dirty="0" smtClean="0"/>
            </a:br>
            <a:r>
              <a:rPr lang="en-US" b="1" dirty="0" smtClean="0"/>
              <a:t>Critical Theory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Critical pedagogy: Analysis of world events, controversial issues and diversity to provide vision for better world and social change.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P.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Freire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Lesson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During the year students showed lack of interest in writing.  They would get bored with the writing prompts but mostly the problem was individual writing and the writing process.</a:t>
            </a:r>
          </a:p>
          <a:p>
            <a:endParaRPr lang="en-US" dirty="0" smtClean="0"/>
          </a:p>
          <a:p>
            <a:r>
              <a:rPr lang="en-US" dirty="0" smtClean="0"/>
              <a:t>After the reading of a drama, they were placed in pairs and created their own adventure drama.  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Grade – Level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W.6.4 – Identifies elements in descriptive, narrative, and expository forms of writing; </a:t>
            </a:r>
            <a:r>
              <a:rPr lang="en-US" u="sng" dirty="0" smtClean="0"/>
              <a:t>uses a variety of sentence types and basic organizational patterns to construct narrative, descriptive, and expository paragraphs.</a:t>
            </a:r>
          </a:p>
          <a:p>
            <a:r>
              <a:rPr lang="en-US" dirty="0" smtClean="0"/>
              <a:t>W.6.5 – </a:t>
            </a:r>
            <a:r>
              <a:rPr lang="en-US" u="sng" dirty="0" smtClean="0"/>
              <a:t>Uses the writing process; applies prewriting strategies to generate ideas; uses the dictionary as an aid in the writing process; identifies spelling, capitalization, and ending punctuation errors.</a:t>
            </a:r>
          </a:p>
          <a:p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Before reading the drama, students along with the teacher as  guide, will identify the difference between a drama and a story, and identify characteristics/elements.</a:t>
            </a:r>
          </a:p>
          <a:p>
            <a:pPr lvl="1"/>
            <a:r>
              <a:rPr lang="en-US" dirty="0" smtClean="0"/>
              <a:t>What is a drama?  What makes it different from a story or novel?  What does it have in common with a story or novel?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Definition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file"/>
              </a:rPr>
              <a:t>Characteristics of a drama</a:t>
            </a:r>
            <a:endParaRPr lang="en-US" dirty="0" smtClean="0"/>
          </a:p>
          <a:p>
            <a:r>
              <a:rPr lang="en-US" dirty="0" smtClean="0"/>
              <a:t>After reading “Elizabeth Blackwell: Medical Pioneer”</a:t>
            </a:r>
            <a:br>
              <a:rPr lang="en-US" dirty="0" smtClean="0"/>
            </a:br>
            <a:r>
              <a:rPr lang="en-US" dirty="0" smtClean="0"/>
              <a:t>by Joanna Halpert Kraus, students will pair up and begin to work on their drama map.  They will select the setting (time, place), characters (from 1 to 3), plot (events, conflict, resolution).</a:t>
            </a:r>
          </a:p>
          <a:p>
            <a:pPr lvl="1"/>
            <a:r>
              <a:rPr lang="en-US" dirty="0" smtClean="0">
                <a:hlinkClick r:id="rId4" action="ppaction://hlinkfile"/>
              </a:rPr>
              <a:t>Story Map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644</TotalTime>
  <Words>756</Words>
  <Application>Microsoft Office PowerPoint</Application>
  <PresentationFormat>On-screen Show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MWWP Demo Creating a Drama</vt:lpstr>
      <vt:lpstr>Biography</vt:lpstr>
      <vt:lpstr>My Classroom</vt:lpstr>
      <vt:lpstr>Educational Philosophy</vt:lpstr>
      <vt:lpstr>Philosophies and Theories that Influence My Teaching</vt:lpstr>
      <vt:lpstr>Philosophies and Theories that Influence My Teaching</vt:lpstr>
      <vt:lpstr>Background on Lesson</vt:lpstr>
      <vt:lpstr>DE Grade – Level Expectations</vt:lpstr>
      <vt:lpstr>Creating a Drama</vt:lpstr>
      <vt:lpstr>Materials/Time</vt:lpstr>
      <vt:lpstr>Instructions</vt:lpstr>
      <vt:lpstr>Reminder</vt:lpstr>
      <vt:lpstr>You have about 35 to 40 minutes to write your first scene.</vt:lpstr>
      <vt:lpstr>Literary Resources</vt:lpstr>
      <vt:lpstr>Resources</vt:lpstr>
      <vt:lpstr>The Author’s chair</vt:lpstr>
      <vt:lpstr>Questions?</vt:lpstr>
      <vt:lpstr>A drama, or play, is written to be acted for an audience. It allows for plot advancement through dialogue.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MWWP Demo Creating a Drama</dc:title>
  <dc:creator>Munoz</dc:creator>
  <cp:lastModifiedBy>Jezabel Munoz</cp:lastModifiedBy>
  <cp:revision>34</cp:revision>
  <dcterms:created xsi:type="dcterms:W3CDTF">2011-06-14T16:10:37Z</dcterms:created>
  <dcterms:modified xsi:type="dcterms:W3CDTF">2002-01-31T08:01:51Z</dcterms:modified>
</cp:coreProperties>
</file>