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4"/>
  </p:notesMasterIdLst>
  <p:sldIdLst>
    <p:sldId id="256" r:id="rId2"/>
    <p:sldId id="265" r:id="rId3"/>
    <p:sldId id="266" r:id="rId4"/>
    <p:sldId id="257" r:id="rId5"/>
    <p:sldId id="260" r:id="rId6"/>
    <p:sldId id="267" r:id="rId7"/>
    <p:sldId id="268" r:id="rId8"/>
    <p:sldId id="269" r:id="rId9"/>
    <p:sldId id="273" r:id="rId10"/>
    <p:sldId id="270"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p:scale>
          <a:sx n="50" d="100"/>
          <a:sy n="50" d="100"/>
        </p:scale>
        <p:origin x="-10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10E38-030D-4BB4-AE46-C68D66FCF3EC}" type="datetimeFigureOut">
              <a:rPr lang="en-US" smtClean="0"/>
              <a:t>6/9/2011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D8A80-3188-4A3E-8921-E3986494D112}" type="slidenum">
              <a:rPr lang="en-US" smtClean="0"/>
              <a:t>‹#›</a:t>
            </a:fld>
            <a:endParaRPr lang="en-US"/>
          </a:p>
        </p:txBody>
      </p:sp>
    </p:spTree>
    <p:extLst>
      <p:ext uri="{BB962C8B-B14F-4D97-AF65-F5344CB8AC3E}">
        <p14:creationId xmlns:p14="http://schemas.microsoft.com/office/powerpoint/2010/main" val="100962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D8A80-3188-4A3E-8921-E3986494D112}" type="slidenum">
              <a:rPr lang="en-US" smtClean="0"/>
              <a:t>4</a:t>
            </a:fld>
            <a:endParaRPr lang="en-US"/>
          </a:p>
        </p:txBody>
      </p:sp>
    </p:spTree>
    <p:extLst>
      <p:ext uri="{BB962C8B-B14F-4D97-AF65-F5344CB8AC3E}">
        <p14:creationId xmlns:p14="http://schemas.microsoft.com/office/powerpoint/2010/main" val="293958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477C7232-6285-4370-844D-346073A7A357}" type="datetimeFigureOut">
              <a:rPr lang="en-US" smtClean="0"/>
              <a:t>6/9/2011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34CC4C8C-29F3-4378-A381-95207BF88214}"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C7232-6285-4370-844D-346073A7A357}" type="datetimeFigureOut">
              <a:rPr lang="en-US" smtClean="0"/>
              <a:t>6/9/2011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C4C8C-29F3-4378-A381-95207BF882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C7232-6285-4370-844D-346073A7A357}" type="datetimeFigureOut">
              <a:rPr lang="en-US" smtClean="0"/>
              <a:t>6/9/2011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C4C8C-29F3-4378-A381-95207BF882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477C7232-6285-4370-844D-346073A7A357}" type="datetimeFigureOut">
              <a:rPr lang="en-US" smtClean="0"/>
              <a:t>6/9/2011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C4C8C-29F3-4378-A381-95207BF88214}"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77C7232-6285-4370-844D-346073A7A357}" type="datetimeFigureOut">
              <a:rPr lang="en-US" smtClean="0"/>
              <a:t>6/9/2011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C4C8C-29F3-4378-A381-95207BF88214}"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7C7232-6285-4370-844D-346073A7A357}" type="datetimeFigureOut">
              <a:rPr lang="en-US" smtClean="0"/>
              <a:t>6/9/2011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C4C8C-29F3-4378-A381-95207BF88214}"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7C7232-6285-4370-844D-346073A7A357}" type="datetimeFigureOut">
              <a:rPr lang="en-US" smtClean="0"/>
              <a:t>6/9/2011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C4C8C-29F3-4378-A381-95207BF88214}"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477C7232-6285-4370-844D-346073A7A357}" type="datetimeFigureOut">
              <a:rPr lang="en-US" smtClean="0"/>
              <a:t>6/9/2011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C4C8C-29F3-4378-A381-95207BF88214}"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C7232-6285-4370-844D-346073A7A357}" type="datetimeFigureOut">
              <a:rPr lang="en-US" smtClean="0"/>
              <a:t>6/9/2011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C4C8C-29F3-4378-A381-95207BF882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477C7232-6285-4370-844D-346073A7A357}" type="datetimeFigureOut">
              <a:rPr lang="en-US" smtClean="0"/>
              <a:t>6/9/2011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C4C8C-29F3-4378-A381-95207BF88214}"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477C7232-6285-4370-844D-346073A7A357}" type="datetimeFigureOut">
              <a:rPr lang="en-US" smtClean="0"/>
              <a:t>6/9/2011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C4C8C-29F3-4378-A381-95207BF88214}"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477C7232-6285-4370-844D-346073A7A357}" type="datetimeFigureOut">
              <a:rPr lang="en-US" smtClean="0"/>
              <a:t>6/9/2011</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4CC4C8C-29F3-4378-A381-95207BF882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pr.org/templates/story/story.php?storyId=4785079" TargetMode="External"/><Relationship Id="rId2" Type="http://schemas.openxmlformats.org/officeDocument/2006/relationships/hyperlink" Target="http://www.npr.org/templates/story/story.php?storyId=4651531"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X_XW6Y-K3QE" TargetMode="External"/><Relationship Id="rId2" Type="http://schemas.openxmlformats.org/officeDocument/2006/relationships/hyperlink" Target="https://moodle.uprm.edu/course/view.php?id=838" TargetMode="External"/><Relationship Id="rId1" Type="http://schemas.openxmlformats.org/officeDocument/2006/relationships/slideLayout" Target="../slideLayouts/slideLayout2.xml"/><Relationship Id="rId4" Type="http://schemas.openxmlformats.org/officeDocument/2006/relationships/hyperlink" Target="https://moodle.uprm.edu/mod/assignment/submissions.php?id=31890&amp;userid=12076&amp;mode=single&amp;offset=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4343400"/>
            <a:ext cx="5095877" cy="1993527"/>
          </a:xfrm>
        </p:spPr>
        <p:txBody>
          <a:bodyPr>
            <a:normAutofit/>
          </a:bodyPr>
          <a:lstStyle/>
          <a:p>
            <a:r>
              <a:rPr lang="en-US" dirty="0" err="1" smtClean="0"/>
              <a:t>Marylian</a:t>
            </a:r>
            <a:r>
              <a:rPr lang="en-US" dirty="0"/>
              <a:t> </a:t>
            </a:r>
            <a:r>
              <a:rPr lang="en-US" dirty="0" smtClean="0"/>
              <a:t>Rivera Villanueva</a:t>
            </a:r>
          </a:p>
          <a:p>
            <a:r>
              <a:rPr lang="en-US" dirty="0" smtClean="0"/>
              <a:t>Graduate Student</a:t>
            </a:r>
          </a:p>
          <a:p>
            <a:r>
              <a:rPr lang="en-US" dirty="0" smtClean="0"/>
              <a:t>Teaching Assistant</a:t>
            </a:r>
          </a:p>
          <a:p>
            <a:r>
              <a:rPr lang="en-US" dirty="0" smtClean="0"/>
              <a:t>UPR-Mayaguez</a:t>
            </a:r>
            <a:endParaRPr lang="en-US" dirty="0"/>
          </a:p>
        </p:txBody>
      </p:sp>
      <p:sp>
        <p:nvSpPr>
          <p:cNvPr id="2" name="Title 1"/>
          <p:cNvSpPr>
            <a:spLocks noGrp="1"/>
          </p:cNvSpPr>
          <p:nvPr>
            <p:ph type="title"/>
          </p:nvPr>
        </p:nvSpPr>
        <p:spPr>
          <a:xfrm>
            <a:off x="3657600" y="1635081"/>
            <a:ext cx="5200648" cy="1219200"/>
          </a:xfrm>
        </p:spPr>
        <p:txBody>
          <a:bodyPr>
            <a:normAutofit fontScale="90000"/>
          </a:bodyPr>
          <a:lstStyle/>
          <a:p>
            <a:r>
              <a:rPr lang="en-US" sz="5400" dirty="0" smtClean="0">
                <a:solidFill>
                  <a:srgbClr val="F8F8F8"/>
                </a:solidFill>
              </a:rPr>
              <a:t/>
            </a:r>
            <a:br>
              <a:rPr lang="en-US" sz="5400" dirty="0" smtClean="0">
                <a:solidFill>
                  <a:srgbClr val="F8F8F8"/>
                </a:solidFill>
              </a:rPr>
            </a:br>
            <a:r>
              <a:rPr lang="en-US" sz="5400" dirty="0">
                <a:solidFill>
                  <a:srgbClr val="F8F8F8"/>
                </a:solidFill>
              </a:rPr>
              <a:t/>
            </a:r>
            <a:br>
              <a:rPr lang="en-US" sz="5400" dirty="0">
                <a:solidFill>
                  <a:srgbClr val="F8F8F8"/>
                </a:solidFill>
              </a:rPr>
            </a:br>
            <a:r>
              <a:rPr lang="en-US" sz="5400" dirty="0" smtClean="0">
                <a:solidFill>
                  <a:srgbClr val="F8F8F8"/>
                </a:solidFill>
              </a:rPr>
              <a:t>“</a:t>
            </a:r>
            <a:r>
              <a:rPr lang="en-US" sz="6700" cap="none" dirty="0" smtClean="0">
                <a:solidFill>
                  <a:srgbClr val="F8F8F8"/>
                </a:solidFill>
              </a:rPr>
              <a:t>This </a:t>
            </a:r>
            <a:r>
              <a:rPr lang="en-US" sz="6700" dirty="0">
                <a:solidFill>
                  <a:srgbClr val="F8F8F8"/>
                </a:solidFill>
              </a:rPr>
              <a:t>I</a:t>
            </a:r>
            <a:r>
              <a:rPr lang="en-US" sz="6700" dirty="0" smtClean="0">
                <a:solidFill>
                  <a:srgbClr val="F8F8F8"/>
                </a:solidFill>
              </a:rPr>
              <a:t>               ”   </a:t>
            </a:r>
            <a:endParaRPr lang="en-US" sz="5400" dirty="0">
              <a:solidFill>
                <a:srgbClr val="F8F8F8"/>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30268"/>
          <a:stretch/>
        </p:blipFill>
        <p:spPr bwMode="auto">
          <a:xfrm>
            <a:off x="5772150" y="1143000"/>
            <a:ext cx="2257425" cy="23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759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H</a:t>
            </a:r>
            <a:r>
              <a:rPr lang="en-US" sz="4000" b="1" dirty="0" smtClean="0"/>
              <a:t>ands on!</a:t>
            </a:r>
            <a:endParaRPr lang="en-US" sz="4000" b="1" dirty="0"/>
          </a:p>
        </p:txBody>
      </p:sp>
      <p:sp>
        <p:nvSpPr>
          <p:cNvPr id="3" name="Content Placeholder 2"/>
          <p:cNvSpPr>
            <a:spLocks noGrp="1"/>
          </p:cNvSpPr>
          <p:nvPr>
            <p:ph sz="quarter" idx="13"/>
          </p:nvPr>
        </p:nvSpPr>
        <p:spPr/>
        <p:txBody>
          <a:bodyPr>
            <a:normAutofit/>
          </a:bodyPr>
          <a:lstStyle/>
          <a:p>
            <a:r>
              <a:rPr lang="en-US" sz="2800" b="1" dirty="0" smtClean="0">
                <a:solidFill>
                  <a:schemeClr val="tx2">
                    <a:lumMod val="20000"/>
                    <a:lumOff val="80000"/>
                  </a:schemeClr>
                </a:solidFill>
              </a:rPr>
              <a:t>Listen to various podcasts in the </a:t>
            </a:r>
            <a:r>
              <a:rPr lang="en-US" sz="2800" b="1" i="1" dirty="0" smtClean="0">
                <a:solidFill>
                  <a:schemeClr val="tx2">
                    <a:lumMod val="20000"/>
                    <a:lumOff val="80000"/>
                  </a:schemeClr>
                </a:solidFill>
              </a:rPr>
              <a:t>This I believe section of</a:t>
            </a:r>
            <a:r>
              <a:rPr lang="en-US" sz="2800" b="1" dirty="0" smtClean="0">
                <a:solidFill>
                  <a:schemeClr val="tx2">
                    <a:lumMod val="20000"/>
                    <a:lumOff val="80000"/>
                  </a:schemeClr>
                </a:solidFill>
              </a:rPr>
              <a:t> the NPR site.</a:t>
            </a:r>
          </a:p>
          <a:p>
            <a:pPr lvl="1"/>
            <a:r>
              <a:rPr lang="en-US" b="1" dirty="0" smtClean="0">
                <a:solidFill>
                  <a:schemeClr val="tx2">
                    <a:lumMod val="20000"/>
                    <a:lumOff val="80000"/>
                  </a:schemeClr>
                </a:solidFill>
                <a:hlinkClick r:id="rId2"/>
              </a:rPr>
              <a:t>Be Cool to the Pizza Dude</a:t>
            </a:r>
            <a:r>
              <a:rPr lang="en-US" b="1" dirty="0">
                <a:solidFill>
                  <a:schemeClr val="tx2">
                    <a:lumMod val="20000"/>
                    <a:lumOff val="80000"/>
                  </a:schemeClr>
                </a:solidFill>
              </a:rPr>
              <a:t> </a:t>
            </a:r>
            <a:r>
              <a:rPr lang="en-US" b="1" dirty="0" smtClean="0">
                <a:solidFill>
                  <a:schemeClr val="tx2">
                    <a:lumMod val="20000"/>
                    <a:lumOff val="80000"/>
                  </a:schemeClr>
                </a:solidFill>
              </a:rPr>
              <a:t>                                 </a:t>
            </a:r>
            <a:r>
              <a:rPr lang="en-US" b="1" dirty="0" smtClean="0">
                <a:solidFill>
                  <a:schemeClr val="tx2">
                    <a:lumMod val="20000"/>
                    <a:lumOff val="80000"/>
                  </a:schemeClr>
                </a:solidFill>
                <a:hlinkClick r:id="rId3"/>
              </a:rPr>
              <a:t>Always Go to the Funeral</a:t>
            </a:r>
            <a:endParaRPr lang="en-US" b="1" dirty="0" smtClean="0">
              <a:solidFill>
                <a:schemeClr val="tx2">
                  <a:lumMod val="20000"/>
                  <a:lumOff val="80000"/>
                </a:schemeClr>
              </a:solidFill>
            </a:endParaRPr>
          </a:p>
          <a:p>
            <a:pPr marL="0" indent="0">
              <a:buNone/>
            </a:pPr>
            <a:endParaRPr lang="en-US" sz="1000" b="1" dirty="0">
              <a:solidFill>
                <a:schemeClr val="tx2">
                  <a:lumMod val="20000"/>
                  <a:lumOff val="80000"/>
                </a:schemeClr>
              </a:solidFill>
            </a:endParaRPr>
          </a:p>
          <a:p>
            <a:pPr>
              <a:spcBef>
                <a:spcPts val="400"/>
              </a:spcBef>
            </a:pPr>
            <a:r>
              <a:rPr lang="en-US" sz="2800" b="1" dirty="0" smtClean="0">
                <a:solidFill>
                  <a:schemeClr val="tx2">
                    <a:lumMod val="20000"/>
                    <a:lumOff val="80000"/>
                  </a:schemeClr>
                </a:solidFill>
              </a:rPr>
              <a:t>Discuss about the different beliefs people have.</a:t>
            </a:r>
          </a:p>
          <a:p>
            <a:endParaRPr lang="en-US" sz="1050" b="1" dirty="0" smtClean="0">
              <a:solidFill>
                <a:schemeClr val="tx2">
                  <a:lumMod val="20000"/>
                  <a:lumOff val="80000"/>
                </a:schemeClr>
              </a:solidFill>
            </a:endParaRPr>
          </a:p>
          <a:p>
            <a:r>
              <a:rPr lang="en-US" sz="2800" b="1" dirty="0" smtClean="0">
                <a:solidFill>
                  <a:schemeClr val="tx2">
                    <a:lumMod val="20000"/>
                    <a:lumOff val="80000"/>
                  </a:schemeClr>
                </a:solidFill>
              </a:rPr>
              <a:t>Brainstorm to find our your belief. (create a list, a cluster,  ask questions, free write, </a:t>
            </a:r>
            <a:r>
              <a:rPr lang="en-US" sz="2800" b="1" dirty="0" err="1" smtClean="0">
                <a:solidFill>
                  <a:schemeClr val="tx2">
                    <a:lumMod val="20000"/>
                    <a:lumOff val="80000"/>
                  </a:schemeClr>
                </a:solidFill>
              </a:rPr>
              <a:t>etc</a:t>
            </a:r>
            <a:r>
              <a:rPr lang="en-US" sz="2800" b="1" dirty="0" smtClean="0">
                <a:solidFill>
                  <a:schemeClr val="tx2">
                    <a:lumMod val="20000"/>
                    <a:lumOff val="80000"/>
                  </a:schemeClr>
                </a:solidFill>
              </a:rPr>
              <a:t>)</a:t>
            </a:r>
          </a:p>
          <a:p>
            <a:endParaRPr lang="en-US" sz="1050" b="1" dirty="0" smtClean="0">
              <a:solidFill>
                <a:schemeClr val="tx2">
                  <a:lumMod val="20000"/>
                  <a:lumOff val="80000"/>
                </a:schemeClr>
              </a:solidFill>
            </a:endParaRPr>
          </a:p>
          <a:p>
            <a:r>
              <a:rPr lang="en-US" sz="2800" b="1" dirty="0" smtClean="0">
                <a:solidFill>
                  <a:schemeClr val="tx2">
                    <a:lumMod val="20000"/>
                    <a:lumOff val="80000"/>
                  </a:schemeClr>
                </a:solidFill>
              </a:rPr>
              <a:t> Organize your writing and create a 350 word </a:t>
            </a:r>
            <a:r>
              <a:rPr lang="en-US" sz="2800" b="1" i="1" dirty="0" smtClean="0">
                <a:solidFill>
                  <a:schemeClr val="tx2">
                    <a:lumMod val="20000"/>
                    <a:lumOff val="80000"/>
                  </a:schemeClr>
                </a:solidFill>
              </a:rPr>
              <a:t>I Believe </a:t>
            </a:r>
            <a:r>
              <a:rPr lang="en-US" sz="2800" b="1" dirty="0" smtClean="0">
                <a:solidFill>
                  <a:schemeClr val="tx2">
                    <a:lumMod val="20000"/>
                    <a:lumOff val="80000"/>
                  </a:schemeClr>
                </a:solidFill>
              </a:rPr>
              <a:t> statement.  </a:t>
            </a:r>
          </a:p>
          <a:p>
            <a:endParaRPr lang="en-US" sz="2500" b="1" dirty="0" smtClean="0">
              <a:solidFill>
                <a:schemeClr val="tx2">
                  <a:lumMod val="20000"/>
                  <a:lumOff val="80000"/>
                </a:schemeClr>
              </a:solidFill>
            </a:endParaRPr>
          </a:p>
          <a:p>
            <a:endParaRPr lang="en-US" sz="2500" b="1" dirty="0">
              <a:solidFill>
                <a:schemeClr val="tx2">
                  <a:lumMod val="20000"/>
                  <a:lumOff val="80000"/>
                </a:schemeClr>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179315"/>
            <a:ext cx="1569786" cy="16195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799" y="5139471"/>
            <a:ext cx="1440123" cy="15260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9738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Now… The Authors Chair</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64" y="1371600"/>
            <a:ext cx="468384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4326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Questions or comments?</a:t>
            </a:r>
            <a:endParaRPr lang="en-US" sz="4000" b="1" dirty="0"/>
          </a:p>
        </p:txBody>
      </p:sp>
      <p:sp>
        <p:nvSpPr>
          <p:cNvPr id="3" name="Content Placeholder 2"/>
          <p:cNvSpPr>
            <a:spLocks noGrp="1"/>
          </p:cNvSpPr>
          <p:nvPr>
            <p:ph sz="quarter" idx="13"/>
          </p:nvPr>
        </p:nvSpPr>
        <p:spPr/>
        <p:txBody>
          <a:bodyPr/>
          <a:lstStyle/>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2446">
            <a:off x="3110119" y="2500518"/>
            <a:ext cx="2705100" cy="270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70812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About </a:t>
            </a:r>
            <a:r>
              <a:rPr lang="en-US" sz="4000" b="1" dirty="0" err="1" smtClean="0"/>
              <a:t>Marylian</a:t>
            </a:r>
            <a:r>
              <a:rPr lang="en-US" sz="4000" b="1" dirty="0" smtClean="0"/>
              <a:t>…</a:t>
            </a:r>
            <a:endParaRPr lang="en-US" sz="4000" b="1" dirty="0"/>
          </a:p>
        </p:txBody>
      </p:sp>
      <p:sp>
        <p:nvSpPr>
          <p:cNvPr id="3" name="Content Placeholder 2"/>
          <p:cNvSpPr>
            <a:spLocks noGrp="1"/>
          </p:cNvSpPr>
          <p:nvPr>
            <p:ph sz="quarter" idx="13"/>
          </p:nvPr>
        </p:nvSpPr>
        <p:spPr>
          <a:xfrm>
            <a:off x="274320" y="1298448"/>
            <a:ext cx="8869680" cy="4937760"/>
          </a:xfrm>
        </p:spPr>
        <p:txBody>
          <a:bodyPr>
            <a:noAutofit/>
          </a:bodyPr>
          <a:lstStyle/>
          <a:p>
            <a:pPr>
              <a:lnSpc>
                <a:spcPct val="150000"/>
              </a:lnSpc>
            </a:pPr>
            <a:r>
              <a:rPr lang="en-US" sz="2500" b="1" dirty="0" smtClean="0">
                <a:solidFill>
                  <a:srgbClr val="F8F8F8"/>
                </a:solidFill>
              </a:rPr>
              <a:t>I graduated from the University of Puerto Rico in Mayaguez with a bachelors in </a:t>
            </a:r>
            <a:r>
              <a:rPr lang="en-US" sz="2500" b="1" i="1" dirty="0" smtClean="0">
                <a:solidFill>
                  <a:srgbClr val="F8F8F8"/>
                </a:solidFill>
              </a:rPr>
              <a:t>English Literature </a:t>
            </a:r>
            <a:r>
              <a:rPr lang="en-US" sz="2500" b="1" dirty="0" smtClean="0">
                <a:solidFill>
                  <a:srgbClr val="F8F8F8"/>
                </a:solidFill>
              </a:rPr>
              <a:t>and a teaching certification in secondary education.</a:t>
            </a:r>
          </a:p>
          <a:p>
            <a:pPr>
              <a:lnSpc>
                <a:spcPct val="150000"/>
              </a:lnSpc>
            </a:pPr>
            <a:r>
              <a:rPr lang="en-US" sz="2500" b="1" dirty="0" smtClean="0">
                <a:solidFill>
                  <a:srgbClr val="F8F8F8"/>
                </a:solidFill>
              </a:rPr>
              <a:t>I am currently undergoing my graduate studies in </a:t>
            </a:r>
            <a:r>
              <a:rPr lang="en-US" sz="2500" b="1" i="1" dirty="0" smtClean="0">
                <a:solidFill>
                  <a:srgbClr val="F8F8F8"/>
                </a:solidFill>
              </a:rPr>
              <a:t>English Education </a:t>
            </a:r>
            <a:r>
              <a:rPr lang="en-US" sz="2500" b="1" dirty="0" smtClean="0">
                <a:solidFill>
                  <a:srgbClr val="F8F8F8"/>
                </a:solidFill>
              </a:rPr>
              <a:t> in the UPR-Mayaguez.</a:t>
            </a:r>
          </a:p>
          <a:p>
            <a:pPr>
              <a:lnSpc>
                <a:spcPct val="150000"/>
              </a:lnSpc>
            </a:pPr>
            <a:r>
              <a:rPr lang="en-US" sz="2500" b="1" dirty="0" smtClean="0">
                <a:solidFill>
                  <a:srgbClr val="F8F8F8"/>
                </a:solidFill>
              </a:rPr>
              <a:t>I am a teaching assistant in the UPR-Mayaguez, here I have taught English 3202-01, </a:t>
            </a:r>
            <a:r>
              <a:rPr lang="en-US" sz="2500" b="1" i="1" dirty="0" smtClean="0">
                <a:solidFill>
                  <a:srgbClr val="F8F8F8"/>
                </a:solidFill>
              </a:rPr>
              <a:t>English Composition and Writing I &amp; II.</a:t>
            </a:r>
          </a:p>
          <a:p>
            <a:pPr>
              <a:lnSpc>
                <a:spcPct val="150000"/>
              </a:lnSpc>
            </a:pPr>
            <a:r>
              <a:rPr lang="en-US" sz="2500" b="1" dirty="0" smtClean="0">
                <a:solidFill>
                  <a:srgbClr val="F8F8F8"/>
                </a:solidFill>
              </a:rPr>
              <a:t>I’ve been teaching for three years.</a:t>
            </a:r>
          </a:p>
        </p:txBody>
      </p:sp>
    </p:spTree>
    <p:extLst>
      <p:ext uri="{BB962C8B-B14F-4D97-AF65-F5344CB8AC3E}">
        <p14:creationId xmlns:p14="http://schemas.microsoft.com/office/powerpoint/2010/main" val="421843836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My Classroom</a:t>
            </a:r>
            <a:endParaRPr lang="en-US" sz="4000" b="1" dirty="0"/>
          </a:p>
        </p:txBody>
      </p:sp>
      <p:sp>
        <p:nvSpPr>
          <p:cNvPr id="3" name="Content Placeholder 2"/>
          <p:cNvSpPr>
            <a:spLocks noGrp="1"/>
          </p:cNvSpPr>
          <p:nvPr>
            <p:ph sz="quarter" idx="13"/>
          </p:nvPr>
        </p:nvSpPr>
        <p:spPr>
          <a:xfrm>
            <a:off x="304800" y="1524000"/>
            <a:ext cx="6583680" cy="4937760"/>
          </a:xfrm>
        </p:spPr>
        <p:txBody>
          <a:bodyPr>
            <a:normAutofit/>
          </a:bodyPr>
          <a:lstStyle/>
          <a:p>
            <a:r>
              <a:rPr lang="en-US" sz="2800" b="1" dirty="0" smtClean="0">
                <a:solidFill>
                  <a:schemeClr val="tx2">
                    <a:lumMod val="20000"/>
                    <a:lumOff val="80000"/>
                  </a:schemeClr>
                </a:solidFill>
              </a:rPr>
              <a:t>27-29 students</a:t>
            </a:r>
          </a:p>
          <a:p>
            <a:endParaRPr lang="en-US" sz="2800" b="1" dirty="0" smtClean="0">
              <a:solidFill>
                <a:schemeClr val="tx2">
                  <a:lumMod val="20000"/>
                  <a:lumOff val="80000"/>
                </a:schemeClr>
              </a:solidFill>
            </a:endParaRPr>
          </a:p>
          <a:p>
            <a:r>
              <a:rPr lang="en-US" sz="2800" b="1" dirty="0" smtClean="0">
                <a:solidFill>
                  <a:schemeClr val="tx2">
                    <a:lumMod val="20000"/>
                    <a:lumOff val="80000"/>
                  </a:schemeClr>
                </a:solidFill>
              </a:rPr>
              <a:t>Blackboards</a:t>
            </a:r>
          </a:p>
          <a:p>
            <a:endParaRPr lang="en-US" sz="2800" b="1" dirty="0" smtClean="0">
              <a:solidFill>
                <a:schemeClr val="tx2">
                  <a:lumMod val="20000"/>
                  <a:lumOff val="80000"/>
                </a:schemeClr>
              </a:solidFill>
            </a:endParaRPr>
          </a:p>
          <a:p>
            <a:r>
              <a:rPr lang="en-US" sz="2800" b="1" dirty="0" smtClean="0">
                <a:solidFill>
                  <a:schemeClr val="tx2">
                    <a:lumMod val="20000"/>
                    <a:lumOff val="80000"/>
                  </a:schemeClr>
                </a:solidFill>
              </a:rPr>
              <a:t>One computer and projector</a:t>
            </a:r>
            <a:endParaRPr lang="en-US" sz="2800" dirty="0" smtClean="0"/>
          </a:p>
          <a:p>
            <a:endParaRPr lang="en-US" sz="2800" b="1" dirty="0" smtClean="0">
              <a:solidFill>
                <a:schemeClr val="tx2">
                  <a:lumMod val="20000"/>
                  <a:lumOff val="80000"/>
                </a:schemeClr>
              </a:solidFill>
            </a:endParaRPr>
          </a:p>
          <a:p>
            <a:r>
              <a:rPr lang="en-US" sz="2800" b="1" dirty="0" smtClean="0">
                <a:solidFill>
                  <a:schemeClr val="tx2">
                    <a:lumMod val="20000"/>
                    <a:lumOff val="80000"/>
                  </a:schemeClr>
                </a:solidFill>
              </a:rPr>
              <a:t>Internet access.</a:t>
            </a:r>
            <a:endParaRPr lang="en-US" sz="2800" b="1" dirty="0">
              <a:solidFill>
                <a:schemeClr val="tx2">
                  <a:lumMod val="20000"/>
                  <a:lumOff val="80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800" y="2133600"/>
            <a:ext cx="3860800" cy="2895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3304871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3" t="6372" r="4667" b="3876"/>
          <a:stretch/>
        </p:blipFill>
        <p:spPr bwMode="auto">
          <a:xfrm>
            <a:off x="7602713" y="5105401"/>
            <a:ext cx="1444273"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152400"/>
            <a:ext cx="8591550" cy="990601"/>
          </a:xfrm>
        </p:spPr>
        <p:txBody>
          <a:bodyPr>
            <a:normAutofit/>
          </a:bodyPr>
          <a:lstStyle/>
          <a:p>
            <a:pPr algn="ctr"/>
            <a:r>
              <a:rPr lang="en-US" sz="4000" b="1" dirty="0" smtClean="0"/>
              <a:t>My teaching philosophy</a:t>
            </a:r>
            <a:endParaRPr lang="en-US" sz="4000" b="1" dirty="0"/>
          </a:p>
        </p:txBody>
      </p:sp>
      <p:sp>
        <p:nvSpPr>
          <p:cNvPr id="3" name="Content Placeholder 2"/>
          <p:cNvSpPr>
            <a:spLocks noGrp="1"/>
          </p:cNvSpPr>
          <p:nvPr>
            <p:ph sz="quarter" idx="13"/>
          </p:nvPr>
        </p:nvSpPr>
        <p:spPr>
          <a:xfrm>
            <a:off x="304800" y="1143000"/>
            <a:ext cx="8595360" cy="5254752"/>
          </a:xfrm>
        </p:spPr>
        <p:txBody>
          <a:bodyPr>
            <a:noAutofit/>
          </a:bodyPr>
          <a:lstStyle/>
          <a:p>
            <a:pPr marL="0" indent="0">
              <a:buNone/>
            </a:pPr>
            <a:r>
              <a:rPr lang="en-US" sz="2800" dirty="0" smtClean="0">
                <a:solidFill>
                  <a:schemeClr val="tx2">
                    <a:lumMod val="20000"/>
                    <a:lumOff val="80000"/>
                  </a:schemeClr>
                </a:solidFill>
              </a:rPr>
              <a:t>I believe in Paulo </a:t>
            </a:r>
            <a:r>
              <a:rPr lang="en-US" sz="2800" dirty="0" err="1" smtClean="0">
                <a:solidFill>
                  <a:schemeClr val="tx2">
                    <a:lumMod val="20000"/>
                    <a:lumOff val="80000"/>
                  </a:schemeClr>
                </a:solidFill>
              </a:rPr>
              <a:t>Freire’s</a:t>
            </a:r>
            <a:r>
              <a:rPr lang="en-US" sz="2800" dirty="0" smtClean="0">
                <a:solidFill>
                  <a:schemeClr val="tx2">
                    <a:lumMod val="20000"/>
                    <a:lumOff val="80000"/>
                  </a:schemeClr>
                </a:solidFill>
              </a:rPr>
              <a:t> Critical Pedagogy.</a:t>
            </a:r>
          </a:p>
          <a:p>
            <a:pPr marL="457200" indent="-457200"/>
            <a:r>
              <a:rPr lang="en-US" sz="2800" dirty="0" smtClean="0">
                <a:solidFill>
                  <a:schemeClr val="tx2">
                    <a:lumMod val="20000"/>
                    <a:lumOff val="80000"/>
                  </a:schemeClr>
                </a:solidFill>
              </a:rPr>
              <a:t>I wish to educate for a social change.</a:t>
            </a:r>
          </a:p>
          <a:p>
            <a:pPr marL="457200" indent="-457200"/>
            <a:r>
              <a:rPr lang="en-US" sz="2800" dirty="0" smtClean="0">
                <a:solidFill>
                  <a:schemeClr val="tx2">
                    <a:lumMod val="20000"/>
                    <a:lumOff val="80000"/>
                  </a:schemeClr>
                </a:solidFill>
              </a:rPr>
              <a:t>My prime goal is to encourage students to “</a:t>
            </a:r>
            <a:r>
              <a:rPr lang="en-US" sz="2800" dirty="0">
                <a:solidFill>
                  <a:schemeClr val="tx2">
                    <a:lumMod val="20000"/>
                    <a:lumOff val="80000"/>
                  </a:schemeClr>
                </a:solidFill>
              </a:rPr>
              <a:t>take on the role of the subject of the act” </a:t>
            </a:r>
            <a:r>
              <a:rPr lang="en-US" sz="2800" dirty="0" smtClean="0">
                <a:solidFill>
                  <a:schemeClr val="tx2">
                    <a:lumMod val="20000"/>
                    <a:lumOff val="80000"/>
                  </a:schemeClr>
                </a:solidFill>
              </a:rPr>
              <a:t>(</a:t>
            </a:r>
            <a:r>
              <a:rPr lang="en-US" sz="2800" i="1" dirty="0">
                <a:solidFill>
                  <a:schemeClr val="tx2">
                    <a:lumMod val="20000"/>
                    <a:lumOff val="80000"/>
                  </a:schemeClr>
                </a:solidFill>
              </a:rPr>
              <a:t>R</a:t>
            </a:r>
            <a:r>
              <a:rPr lang="en-US" sz="2800" i="1" dirty="0" smtClean="0">
                <a:solidFill>
                  <a:schemeClr val="tx2">
                    <a:lumMod val="20000"/>
                    <a:lumOff val="80000"/>
                  </a:schemeClr>
                </a:solidFill>
              </a:rPr>
              <a:t>eading  Paulo </a:t>
            </a:r>
            <a:r>
              <a:rPr lang="en-US" sz="2800" i="1" dirty="0" err="1" smtClean="0">
                <a:solidFill>
                  <a:schemeClr val="tx2">
                    <a:lumMod val="20000"/>
                    <a:lumOff val="80000"/>
                  </a:schemeClr>
                </a:solidFill>
              </a:rPr>
              <a:t>Freire</a:t>
            </a:r>
            <a:r>
              <a:rPr lang="en-US" sz="2800" i="1" dirty="0" smtClean="0">
                <a:solidFill>
                  <a:schemeClr val="tx2">
                    <a:lumMod val="20000"/>
                    <a:lumOff val="80000"/>
                  </a:schemeClr>
                </a:solidFill>
              </a:rPr>
              <a:t>, </a:t>
            </a:r>
            <a:r>
              <a:rPr lang="en-US" sz="2800" dirty="0" smtClean="0">
                <a:solidFill>
                  <a:schemeClr val="tx2">
                    <a:lumMod val="20000"/>
                    <a:lumOff val="80000"/>
                  </a:schemeClr>
                </a:solidFill>
              </a:rPr>
              <a:t>1994)  and no longer the object; showing them that they can transform society with their own thinking and their writings.</a:t>
            </a:r>
          </a:p>
          <a:p>
            <a:pPr marL="457200" indent="-457200"/>
            <a:r>
              <a:rPr lang="en-US" sz="2800" dirty="0" smtClean="0">
                <a:solidFill>
                  <a:schemeClr val="tx2">
                    <a:lumMod val="20000"/>
                    <a:lumOff val="80000"/>
                  </a:schemeClr>
                </a:solidFill>
              </a:rPr>
              <a:t>Transcend </a:t>
            </a:r>
            <a:r>
              <a:rPr lang="en-US" sz="2800" dirty="0">
                <a:solidFill>
                  <a:schemeClr val="tx2">
                    <a:lumMod val="20000"/>
                    <a:lumOff val="80000"/>
                  </a:schemeClr>
                </a:solidFill>
              </a:rPr>
              <a:t>the simple state of transmitting mere knowledge and provide a learning </a:t>
            </a:r>
            <a:r>
              <a:rPr lang="en-US" sz="2800" dirty="0" smtClean="0">
                <a:solidFill>
                  <a:schemeClr val="tx2">
                    <a:lumMod val="20000"/>
                    <a:lumOff val="80000"/>
                  </a:schemeClr>
                </a:solidFill>
              </a:rPr>
              <a:t>experience which </a:t>
            </a:r>
            <a:r>
              <a:rPr lang="en-US" sz="2800" dirty="0">
                <a:solidFill>
                  <a:schemeClr val="tx2">
                    <a:lumMod val="20000"/>
                    <a:lumOff val="80000"/>
                  </a:schemeClr>
                </a:solidFill>
              </a:rPr>
              <a:t>is student </a:t>
            </a:r>
            <a:r>
              <a:rPr lang="en-US" sz="2800" dirty="0" smtClean="0">
                <a:solidFill>
                  <a:schemeClr val="tx2">
                    <a:lumMod val="20000"/>
                    <a:lumOff val="80000"/>
                  </a:schemeClr>
                </a:solidFill>
              </a:rPr>
              <a:t>centered.</a:t>
            </a:r>
          </a:p>
          <a:p>
            <a:pPr marL="457200" indent="-457200"/>
            <a:endParaRPr lang="en-US" sz="2800" dirty="0" smtClean="0">
              <a:solidFill>
                <a:schemeClr val="tx2">
                  <a:lumMod val="20000"/>
                  <a:lumOff val="80000"/>
                </a:schemeClr>
              </a:solidFill>
            </a:endParaRPr>
          </a:p>
          <a:p>
            <a:pPr marL="457200" indent="-457200"/>
            <a:endParaRPr lang="en-US" sz="2800" dirty="0" smtClean="0">
              <a:solidFill>
                <a:schemeClr val="tx2">
                  <a:lumMod val="20000"/>
                  <a:lumOff val="80000"/>
                </a:schemeClr>
              </a:solidFill>
            </a:endParaRPr>
          </a:p>
        </p:txBody>
      </p:sp>
    </p:spTree>
    <p:extLst>
      <p:ext uri="{BB962C8B-B14F-4D97-AF65-F5344CB8AC3E}">
        <p14:creationId xmlns:p14="http://schemas.microsoft.com/office/powerpoint/2010/main" val="3146312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When teaching writing…</a:t>
            </a:r>
            <a:endParaRPr lang="en-US" sz="4000" b="1" dirty="0"/>
          </a:p>
        </p:txBody>
      </p:sp>
      <p:sp>
        <p:nvSpPr>
          <p:cNvPr id="3" name="Content Placeholder 2"/>
          <p:cNvSpPr>
            <a:spLocks noGrp="1"/>
          </p:cNvSpPr>
          <p:nvPr>
            <p:ph sz="quarter" idx="13"/>
          </p:nvPr>
        </p:nvSpPr>
        <p:spPr/>
        <p:txBody>
          <a:bodyPr>
            <a:normAutofit fontScale="92500" lnSpcReduction="10000"/>
          </a:bodyPr>
          <a:lstStyle/>
          <a:p>
            <a:pPr marL="0" indent="0" algn="ctr">
              <a:lnSpc>
                <a:spcPct val="120000"/>
              </a:lnSpc>
              <a:buNone/>
            </a:pPr>
            <a:r>
              <a:rPr lang="en-US" sz="4400" dirty="0" smtClean="0">
                <a:solidFill>
                  <a:schemeClr val="tx2">
                    <a:lumMod val="20000"/>
                    <a:lumOff val="80000"/>
                  </a:schemeClr>
                </a:solidFill>
              </a:rPr>
              <a:t>“ We learn how to write when we react vigorously to what we have written, discovering in the process that we are able either to improve our writing or feel satisfied with what we have written.”</a:t>
            </a:r>
          </a:p>
          <a:p>
            <a:pPr marL="0" indent="0" algn="r">
              <a:buNone/>
            </a:pPr>
            <a:r>
              <a:rPr lang="en-US" sz="3200" dirty="0" smtClean="0">
                <a:solidFill>
                  <a:schemeClr val="tx2">
                    <a:lumMod val="20000"/>
                    <a:lumOff val="80000"/>
                  </a:schemeClr>
                </a:solidFill>
              </a:rPr>
              <a:t> (</a:t>
            </a:r>
            <a:r>
              <a:rPr lang="en-US" sz="3200" dirty="0" err="1" smtClean="0">
                <a:solidFill>
                  <a:schemeClr val="tx2">
                    <a:lumMod val="20000"/>
                    <a:lumOff val="80000"/>
                  </a:schemeClr>
                </a:solidFill>
              </a:rPr>
              <a:t>Freire</a:t>
            </a:r>
            <a:r>
              <a:rPr lang="en-US" sz="3200" dirty="0" smtClean="0">
                <a:solidFill>
                  <a:schemeClr val="tx2">
                    <a:lumMod val="20000"/>
                    <a:lumOff val="80000"/>
                  </a:schemeClr>
                </a:solidFill>
              </a:rPr>
              <a:t>, </a:t>
            </a:r>
            <a:r>
              <a:rPr lang="en-US" sz="3200" i="1" dirty="0" smtClean="0">
                <a:solidFill>
                  <a:schemeClr val="tx2">
                    <a:lumMod val="20000"/>
                    <a:lumOff val="80000"/>
                  </a:schemeClr>
                </a:solidFill>
              </a:rPr>
              <a:t>Letters to Cristina)</a:t>
            </a:r>
            <a:endParaRPr lang="en-US" sz="3200" dirty="0" smtClean="0">
              <a:solidFill>
                <a:schemeClr val="tx2">
                  <a:lumMod val="20000"/>
                  <a:lumOff val="80000"/>
                </a:schemeClr>
              </a:solidFill>
            </a:endParaRPr>
          </a:p>
          <a:p>
            <a:pPr marL="0" indent="0">
              <a:buNone/>
            </a:pPr>
            <a:endParaRPr lang="en-US" sz="2800" dirty="0" smtClean="0">
              <a:solidFill>
                <a:schemeClr val="tx2">
                  <a:lumMod val="20000"/>
                  <a:lumOff val="80000"/>
                </a:schemeClr>
              </a:solidFill>
            </a:endParaRPr>
          </a:p>
        </p:txBody>
      </p:sp>
    </p:spTree>
    <p:extLst>
      <p:ext uri="{BB962C8B-B14F-4D97-AF65-F5344CB8AC3E}">
        <p14:creationId xmlns:p14="http://schemas.microsoft.com/office/powerpoint/2010/main" val="17949652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One day </a:t>
            </a:r>
            <a:r>
              <a:rPr lang="en-US" sz="4000" b="1" smtClean="0"/>
              <a:t>my classroom…</a:t>
            </a:r>
            <a:endParaRPr lang="en-US" sz="4000" b="1" dirty="0"/>
          </a:p>
        </p:txBody>
      </p:sp>
      <p:sp>
        <p:nvSpPr>
          <p:cNvPr id="3" name="Content Placeholder 2"/>
          <p:cNvSpPr>
            <a:spLocks noGrp="1"/>
          </p:cNvSpPr>
          <p:nvPr>
            <p:ph sz="quarter" idx="13"/>
          </p:nvPr>
        </p:nvSpPr>
        <p:spPr>
          <a:xfrm>
            <a:off x="304800" y="1298448"/>
            <a:ext cx="8564880" cy="5407152"/>
          </a:xfrm>
        </p:spPr>
        <p:txBody>
          <a:bodyPr>
            <a:noAutofit/>
          </a:bodyPr>
          <a:lstStyle/>
          <a:p>
            <a:r>
              <a:rPr lang="en-US" sz="2400" b="1" dirty="0" smtClean="0">
                <a:solidFill>
                  <a:schemeClr val="tx2">
                    <a:lumMod val="20000"/>
                    <a:lumOff val="80000"/>
                  </a:schemeClr>
                </a:solidFill>
              </a:rPr>
              <a:t>Frist day of class starts with a presentation titled </a:t>
            </a:r>
            <a:r>
              <a:rPr lang="en-US" sz="2400" b="1" i="1" dirty="0" smtClean="0">
                <a:solidFill>
                  <a:schemeClr val="tx2">
                    <a:lumMod val="20000"/>
                    <a:lumOff val="80000"/>
                  </a:schemeClr>
                </a:solidFill>
              </a:rPr>
              <a:t>English is NOT my First </a:t>
            </a:r>
            <a:r>
              <a:rPr lang="en-US" sz="2400" b="1" i="1" dirty="0">
                <a:solidFill>
                  <a:schemeClr val="tx2">
                    <a:lumMod val="20000"/>
                    <a:lumOff val="80000"/>
                  </a:schemeClr>
                </a:solidFill>
              </a:rPr>
              <a:t>Language” (</a:t>
            </a:r>
            <a:r>
              <a:rPr lang="en-US" sz="2400" b="1" i="1" dirty="0">
                <a:solidFill>
                  <a:schemeClr val="tx2">
                    <a:lumMod val="20000"/>
                    <a:lumOff val="80000"/>
                  </a:schemeClr>
                </a:solidFill>
                <a:hlinkClick r:id="rId2"/>
              </a:rPr>
              <a:t>https://</a:t>
            </a:r>
            <a:r>
              <a:rPr lang="en-US" sz="2400" b="1" i="1" dirty="0" smtClean="0">
                <a:solidFill>
                  <a:schemeClr val="tx2">
                    <a:lumMod val="20000"/>
                    <a:lumOff val="80000"/>
                  </a:schemeClr>
                </a:solidFill>
                <a:hlinkClick r:id="rId2"/>
              </a:rPr>
              <a:t>moodle.uprm.edu/course/view.php?id=838</a:t>
            </a:r>
            <a:r>
              <a:rPr lang="en-US" sz="2400" b="1" i="1" dirty="0" smtClean="0">
                <a:solidFill>
                  <a:schemeClr val="tx2">
                    <a:lumMod val="20000"/>
                    <a:lumOff val="80000"/>
                  </a:schemeClr>
                </a:solidFill>
              </a:rPr>
              <a:t>)</a:t>
            </a:r>
          </a:p>
          <a:p>
            <a:pPr marL="0" indent="0">
              <a:buNone/>
            </a:pPr>
            <a:endParaRPr lang="en-US" sz="1400" b="1" i="1" dirty="0" smtClean="0">
              <a:solidFill>
                <a:schemeClr val="tx2">
                  <a:lumMod val="20000"/>
                  <a:lumOff val="80000"/>
                </a:schemeClr>
              </a:solidFill>
            </a:endParaRPr>
          </a:p>
          <a:p>
            <a:r>
              <a:rPr lang="en-US" sz="2400" b="1" i="1" dirty="0" smtClean="0">
                <a:solidFill>
                  <a:schemeClr val="tx2">
                    <a:lumMod val="20000"/>
                    <a:lumOff val="80000"/>
                  </a:schemeClr>
                </a:solidFill>
              </a:rPr>
              <a:t>The purpose of this presentation is to  show students all of the advantages they posses by having Spanish as their first language.</a:t>
            </a:r>
          </a:p>
          <a:p>
            <a:endParaRPr lang="en-US" sz="1400" b="1" dirty="0" smtClean="0">
              <a:solidFill>
                <a:schemeClr val="tx2">
                  <a:lumMod val="20000"/>
                  <a:lumOff val="80000"/>
                </a:schemeClr>
              </a:solidFill>
            </a:endParaRPr>
          </a:p>
          <a:p>
            <a:r>
              <a:rPr lang="en-US" sz="2400" b="1" dirty="0" smtClean="0">
                <a:solidFill>
                  <a:schemeClr val="tx2">
                    <a:lumMod val="20000"/>
                    <a:lumOff val="80000"/>
                  </a:schemeClr>
                </a:solidFill>
              </a:rPr>
              <a:t>Then, they are presented with a </a:t>
            </a:r>
            <a:r>
              <a:rPr lang="en-US" sz="2400" b="1" dirty="0">
                <a:solidFill>
                  <a:schemeClr val="tx2">
                    <a:lumMod val="20000"/>
                    <a:lumOff val="80000"/>
                  </a:schemeClr>
                </a:solidFill>
              </a:rPr>
              <a:t>motivational video (</a:t>
            </a:r>
            <a:r>
              <a:rPr lang="en-US" sz="2400" b="1" dirty="0">
                <a:solidFill>
                  <a:schemeClr val="tx2">
                    <a:lumMod val="20000"/>
                    <a:lumOff val="80000"/>
                  </a:schemeClr>
                </a:solidFill>
                <a:hlinkClick r:id="rId3"/>
              </a:rPr>
              <a:t>http://</a:t>
            </a:r>
            <a:r>
              <a:rPr lang="en-US" sz="2400" b="1" dirty="0" smtClean="0">
                <a:solidFill>
                  <a:schemeClr val="tx2">
                    <a:lumMod val="20000"/>
                    <a:lumOff val="80000"/>
                  </a:schemeClr>
                </a:solidFill>
                <a:hlinkClick r:id="rId3"/>
              </a:rPr>
              <a:t>www.youtube.com/watch?v=X_XW6Y-K3QE</a:t>
            </a:r>
            <a:r>
              <a:rPr lang="en-US" sz="2400" b="1" dirty="0" smtClean="0">
                <a:solidFill>
                  <a:schemeClr val="tx2">
                    <a:lumMod val="20000"/>
                    <a:lumOff val="80000"/>
                  </a:schemeClr>
                </a:solidFill>
              </a:rPr>
              <a:t>)</a:t>
            </a:r>
          </a:p>
          <a:p>
            <a:endParaRPr lang="en-US" sz="1400" b="1" dirty="0">
              <a:solidFill>
                <a:schemeClr val="tx2">
                  <a:lumMod val="20000"/>
                  <a:lumOff val="80000"/>
                </a:schemeClr>
              </a:solidFill>
            </a:endParaRPr>
          </a:p>
          <a:p>
            <a:r>
              <a:rPr lang="en-US" sz="2400" b="1" dirty="0" smtClean="0">
                <a:solidFill>
                  <a:schemeClr val="tx2">
                    <a:lumMod val="20000"/>
                    <a:lumOff val="80000"/>
                  </a:schemeClr>
                </a:solidFill>
              </a:rPr>
              <a:t>After watching the video, students write a short reaction. </a:t>
            </a:r>
            <a:r>
              <a:rPr lang="en-US" sz="2400" b="1" dirty="0">
                <a:solidFill>
                  <a:schemeClr val="tx2">
                    <a:lumMod val="20000"/>
                    <a:lumOff val="80000"/>
                  </a:schemeClr>
                </a:solidFill>
              </a:rPr>
              <a:t>(</a:t>
            </a:r>
            <a:r>
              <a:rPr lang="en-US" sz="2400" b="1" dirty="0">
                <a:solidFill>
                  <a:schemeClr val="tx2">
                    <a:lumMod val="20000"/>
                    <a:lumOff val="80000"/>
                  </a:schemeClr>
                </a:solidFill>
                <a:hlinkClick r:id="rId4"/>
              </a:rPr>
              <a:t>https://</a:t>
            </a:r>
            <a:r>
              <a:rPr lang="en-US" sz="2400" b="1" dirty="0" smtClean="0">
                <a:solidFill>
                  <a:schemeClr val="tx2">
                    <a:lumMod val="20000"/>
                    <a:lumOff val="80000"/>
                  </a:schemeClr>
                </a:solidFill>
                <a:hlinkClick r:id="rId4"/>
              </a:rPr>
              <a:t>moodle.uprm.edu/mod/assignment/submissions.php?id=31890&amp;userid=12076&amp;mode=single&amp;offset=4</a:t>
            </a:r>
            <a:r>
              <a:rPr lang="en-US" sz="2400" b="1" dirty="0" smtClean="0">
                <a:solidFill>
                  <a:schemeClr val="tx2">
                    <a:lumMod val="20000"/>
                    <a:lumOff val="80000"/>
                  </a:schemeClr>
                </a:solidFill>
              </a:rPr>
              <a:t>)</a:t>
            </a:r>
          </a:p>
          <a:p>
            <a:endParaRPr lang="en-US" sz="2400" b="1" dirty="0">
              <a:solidFill>
                <a:schemeClr val="tx2">
                  <a:lumMod val="20000"/>
                  <a:lumOff val="80000"/>
                </a:schemeClr>
              </a:solidFill>
            </a:endParaRPr>
          </a:p>
        </p:txBody>
      </p:sp>
    </p:spTree>
    <p:extLst>
      <p:ext uri="{BB962C8B-B14F-4D97-AF65-F5344CB8AC3E}">
        <p14:creationId xmlns:p14="http://schemas.microsoft.com/office/powerpoint/2010/main" val="17242847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91550" cy="1066801"/>
          </a:xfrm>
        </p:spPr>
        <p:txBody>
          <a:bodyPr>
            <a:normAutofit/>
          </a:bodyPr>
          <a:lstStyle/>
          <a:p>
            <a:r>
              <a:rPr lang="en-US" sz="4000" b="1" dirty="0" smtClean="0"/>
              <a:t>What is an </a:t>
            </a:r>
            <a:r>
              <a:rPr lang="en-US" sz="4000" b="1" i="1" dirty="0" smtClean="0"/>
              <a:t>I Believe </a:t>
            </a:r>
            <a:r>
              <a:rPr lang="en-US" sz="4000" b="1" dirty="0" smtClean="0"/>
              <a:t>writing</a:t>
            </a:r>
            <a:endParaRPr lang="en-US" sz="4000" b="1" dirty="0"/>
          </a:p>
        </p:txBody>
      </p:sp>
      <p:sp>
        <p:nvSpPr>
          <p:cNvPr id="3" name="Content Placeholder 2"/>
          <p:cNvSpPr>
            <a:spLocks noGrp="1"/>
          </p:cNvSpPr>
          <p:nvPr>
            <p:ph sz="quarter" idx="13"/>
          </p:nvPr>
        </p:nvSpPr>
        <p:spPr/>
        <p:txBody>
          <a:bodyPr>
            <a:noAutofit/>
          </a:bodyPr>
          <a:lstStyle/>
          <a:p>
            <a:r>
              <a:rPr lang="en-US" sz="2400" b="1" dirty="0" smtClean="0">
                <a:solidFill>
                  <a:schemeClr val="tx2">
                    <a:lumMod val="20000"/>
                    <a:lumOff val="80000"/>
                  </a:schemeClr>
                </a:solidFill>
              </a:rPr>
              <a:t>It all started in 1951 when  Edward </a:t>
            </a:r>
            <a:r>
              <a:rPr lang="en-US" sz="2400" b="1" dirty="0">
                <a:solidFill>
                  <a:schemeClr val="tx2">
                    <a:lumMod val="20000"/>
                    <a:lumOff val="80000"/>
                  </a:schemeClr>
                </a:solidFill>
              </a:rPr>
              <a:t>R. </a:t>
            </a:r>
            <a:r>
              <a:rPr lang="en-US" sz="2400" b="1" dirty="0" smtClean="0">
                <a:solidFill>
                  <a:schemeClr val="tx2">
                    <a:lumMod val="20000"/>
                    <a:lumOff val="80000"/>
                  </a:schemeClr>
                </a:solidFill>
              </a:rPr>
              <a:t> </a:t>
            </a:r>
          </a:p>
          <a:p>
            <a:pPr marL="0" indent="0">
              <a:buNone/>
            </a:pPr>
            <a:r>
              <a:rPr lang="en-US" sz="2400" b="1" dirty="0">
                <a:solidFill>
                  <a:schemeClr val="tx2">
                    <a:lumMod val="20000"/>
                    <a:lumOff val="80000"/>
                  </a:schemeClr>
                </a:solidFill>
              </a:rPr>
              <a:t> </a:t>
            </a:r>
            <a:r>
              <a:rPr lang="en-US" sz="2400" b="1" dirty="0" smtClean="0">
                <a:solidFill>
                  <a:schemeClr val="tx2">
                    <a:lumMod val="20000"/>
                    <a:lumOff val="80000"/>
                  </a:schemeClr>
                </a:solidFill>
              </a:rPr>
              <a:t> Murrow </a:t>
            </a:r>
            <a:r>
              <a:rPr lang="en-US" sz="2400" b="1" dirty="0">
                <a:solidFill>
                  <a:schemeClr val="tx2">
                    <a:lumMod val="20000"/>
                    <a:lumOff val="80000"/>
                  </a:schemeClr>
                </a:solidFill>
              </a:rPr>
              <a:t>hosted </a:t>
            </a:r>
            <a:r>
              <a:rPr lang="en-US" sz="2400" b="1" dirty="0" smtClean="0">
                <a:solidFill>
                  <a:schemeClr val="tx2">
                    <a:lumMod val="20000"/>
                    <a:lumOff val="80000"/>
                  </a:schemeClr>
                </a:solidFill>
              </a:rPr>
              <a:t>a </a:t>
            </a:r>
            <a:r>
              <a:rPr lang="en-US" sz="2400" b="1" i="1" dirty="0" smtClean="0">
                <a:solidFill>
                  <a:schemeClr val="tx2">
                    <a:lumMod val="20000"/>
                    <a:lumOff val="80000"/>
                  </a:schemeClr>
                </a:solidFill>
              </a:rPr>
              <a:t>This </a:t>
            </a:r>
            <a:r>
              <a:rPr lang="en-US" sz="2400" b="1" i="1" dirty="0">
                <a:solidFill>
                  <a:schemeClr val="tx2">
                    <a:lumMod val="20000"/>
                    <a:lumOff val="80000"/>
                  </a:schemeClr>
                </a:solidFill>
              </a:rPr>
              <a:t>I </a:t>
            </a:r>
            <a:r>
              <a:rPr lang="en-US" sz="2400" b="1" i="1" dirty="0" smtClean="0">
                <a:solidFill>
                  <a:schemeClr val="tx2">
                    <a:lumMod val="20000"/>
                    <a:lumOff val="80000"/>
                  </a:schemeClr>
                </a:solidFill>
              </a:rPr>
              <a:t>Believe section </a:t>
            </a:r>
          </a:p>
          <a:p>
            <a:pPr marL="0" indent="0">
              <a:buNone/>
            </a:pPr>
            <a:r>
              <a:rPr lang="en-US" sz="2400" b="1" i="1" dirty="0">
                <a:solidFill>
                  <a:schemeClr val="tx2">
                    <a:lumMod val="20000"/>
                    <a:lumOff val="80000"/>
                  </a:schemeClr>
                </a:solidFill>
              </a:rPr>
              <a:t> </a:t>
            </a:r>
            <a:r>
              <a:rPr lang="en-US" sz="2400" b="1" i="1" dirty="0" smtClean="0">
                <a:solidFill>
                  <a:schemeClr val="tx2">
                    <a:lumMod val="20000"/>
                    <a:lumOff val="80000"/>
                  </a:schemeClr>
                </a:solidFill>
              </a:rPr>
              <a:t> in a radio program.</a:t>
            </a:r>
          </a:p>
          <a:p>
            <a:r>
              <a:rPr lang="en-US" sz="2400" b="1" dirty="0">
                <a:solidFill>
                  <a:schemeClr val="tx2">
                    <a:lumMod val="20000"/>
                    <a:lumOff val="80000"/>
                  </a:schemeClr>
                </a:solidFill>
              </a:rPr>
              <a:t>On this broadcast, </a:t>
            </a:r>
            <a:r>
              <a:rPr lang="en-US" sz="2400" b="1" dirty="0" smtClean="0">
                <a:solidFill>
                  <a:schemeClr val="tx2">
                    <a:lumMod val="20000"/>
                    <a:lumOff val="80000"/>
                  </a:schemeClr>
                </a:solidFill>
              </a:rPr>
              <a:t>people, both </a:t>
            </a:r>
            <a:r>
              <a:rPr lang="en-US" sz="2400" b="1" dirty="0">
                <a:solidFill>
                  <a:schemeClr val="tx2">
                    <a:lumMod val="20000"/>
                    <a:lumOff val="80000"/>
                  </a:schemeClr>
                </a:solidFill>
              </a:rPr>
              <a:t>well known </a:t>
            </a:r>
            <a:endParaRPr lang="en-US" sz="2400" b="1" dirty="0" smtClean="0">
              <a:solidFill>
                <a:schemeClr val="tx2">
                  <a:lumMod val="20000"/>
                  <a:lumOff val="80000"/>
                </a:schemeClr>
              </a:solidFill>
            </a:endParaRPr>
          </a:p>
          <a:p>
            <a:pPr marL="0" indent="0">
              <a:buNone/>
            </a:pPr>
            <a:r>
              <a:rPr lang="en-US" sz="2400" b="1" dirty="0">
                <a:solidFill>
                  <a:schemeClr val="tx2">
                    <a:lumMod val="20000"/>
                    <a:lumOff val="80000"/>
                  </a:schemeClr>
                </a:solidFill>
              </a:rPr>
              <a:t> </a:t>
            </a:r>
            <a:r>
              <a:rPr lang="en-US" sz="2400" b="1" dirty="0" smtClean="0">
                <a:solidFill>
                  <a:schemeClr val="tx2">
                    <a:lumMod val="20000"/>
                    <a:lumOff val="80000"/>
                  </a:schemeClr>
                </a:solidFill>
              </a:rPr>
              <a:t> and unknown read </a:t>
            </a:r>
            <a:r>
              <a:rPr lang="en-US" sz="2400" b="1" dirty="0">
                <a:solidFill>
                  <a:schemeClr val="tx2">
                    <a:lumMod val="20000"/>
                    <a:lumOff val="80000"/>
                  </a:schemeClr>
                </a:solidFill>
              </a:rPr>
              <a:t>five-minute essays about </a:t>
            </a:r>
            <a:r>
              <a:rPr lang="en-US" sz="2400" b="1" dirty="0" smtClean="0">
                <a:solidFill>
                  <a:schemeClr val="tx2">
                    <a:lumMod val="20000"/>
                    <a:lumOff val="80000"/>
                  </a:schemeClr>
                </a:solidFill>
              </a:rPr>
              <a:t>their personal       </a:t>
            </a:r>
          </a:p>
          <a:p>
            <a:pPr marL="0" indent="0">
              <a:buNone/>
            </a:pPr>
            <a:r>
              <a:rPr lang="en-US" sz="2400" b="1" dirty="0" smtClean="0">
                <a:solidFill>
                  <a:schemeClr val="tx2">
                    <a:lumMod val="20000"/>
                    <a:lumOff val="80000"/>
                  </a:schemeClr>
                </a:solidFill>
              </a:rPr>
              <a:t>  philosophy </a:t>
            </a:r>
            <a:r>
              <a:rPr lang="en-US" sz="2400" b="1" dirty="0">
                <a:solidFill>
                  <a:schemeClr val="tx2">
                    <a:lumMod val="20000"/>
                    <a:lumOff val="80000"/>
                  </a:schemeClr>
                </a:solidFill>
              </a:rPr>
              <a:t>of life</a:t>
            </a:r>
            <a:r>
              <a:rPr lang="en-US" sz="2400" b="1" dirty="0" smtClean="0">
                <a:solidFill>
                  <a:schemeClr val="tx2">
                    <a:lumMod val="20000"/>
                    <a:lumOff val="80000"/>
                  </a:schemeClr>
                </a:solidFill>
              </a:rPr>
              <a:t>.</a:t>
            </a:r>
          </a:p>
          <a:p>
            <a:r>
              <a:rPr lang="en-US" sz="2400" b="1" dirty="0" smtClean="0">
                <a:solidFill>
                  <a:schemeClr val="tx2">
                    <a:lumMod val="20000"/>
                    <a:lumOff val="80000"/>
                  </a:schemeClr>
                </a:solidFill>
              </a:rPr>
              <a:t>They </a:t>
            </a:r>
            <a:r>
              <a:rPr lang="en-US" sz="2400" b="1" dirty="0">
                <a:solidFill>
                  <a:schemeClr val="tx2">
                    <a:lumMod val="20000"/>
                    <a:lumOff val="80000"/>
                  </a:schemeClr>
                </a:solidFill>
              </a:rPr>
              <a:t>shared insights about individual values </a:t>
            </a:r>
            <a:r>
              <a:rPr lang="en-US" sz="2400" b="1" dirty="0" smtClean="0">
                <a:solidFill>
                  <a:schemeClr val="tx2">
                    <a:lumMod val="20000"/>
                    <a:lumOff val="80000"/>
                  </a:schemeClr>
                </a:solidFill>
              </a:rPr>
              <a:t>that shaped </a:t>
            </a:r>
            <a:r>
              <a:rPr lang="en-US" sz="2400" b="1" dirty="0">
                <a:solidFill>
                  <a:schemeClr val="tx2">
                    <a:lumMod val="20000"/>
                    <a:lumOff val="80000"/>
                  </a:schemeClr>
                </a:solidFill>
              </a:rPr>
              <a:t>their daily actions. </a:t>
            </a:r>
            <a:endParaRPr lang="en-US" sz="2400" b="1" dirty="0" smtClean="0">
              <a:solidFill>
                <a:schemeClr val="tx2">
                  <a:lumMod val="20000"/>
                  <a:lumOff val="80000"/>
                </a:schemeClr>
              </a:solidFill>
            </a:endParaRPr>
          </a:p>
          <a:p>
            <a:r>
              <a:rPr lang="en-US" sz="2400" b="1" dirty="0" smtClean="0">
                <a:solidFill>
                  <a:schemeClr val="tx2">
                    <a:lumMod val="20000"/>
                    <a:lumOff val="80000"/>
                  </a:schemeClr>
                </a:solidFill>
              </a:rPr>
              <a:t>The </a:t>
            </a:r>
            <a:r>
              <a:rPr lang="en-US" sz="2400" b="1" dirty="0">
                <a:solidFill>
                  <a:schemeClr val="tx2">
                    <a:lumMod val="20000"/>
                    <a:lumOff val="80000"/>
                  </a:schemeClr>
                </a:solidFill>
              </a:rPr>
              <a:t>first volume of </a:t>
            </a:r>
            <a:r>
              <a:rPr lang="en-US" sz="2400" b="1" i="1" dirty="0">
                <a:solidFill>
                  <a:schemeClr val="tx2">
                    <a:lumMod val="20000"/>
                    <a:lumOff val="80000"/>
                  </a:schemeClr>
                </a:solidFill>
              </a:rPr>
              <a:t>This I Believe </a:t>
            </a:r>
            <a:r>
              <a:rPr lang="en-US" sz="2400" b="1" dirty="0">
                <a:solidFill>
                  <a:schemeClr val="tx2">
                    <a:lumMod val="20000"/>
                    <a:lumOff val="80000"/>
                  </a:schemeClr>
                </a:solidFill>
              </a:rPr>
              <a:t>essays, </a:t>
            </a:r>
            <a:r>
              <a:rPr lang="en-US" sz="2400" b="1" dirty="0" smtClean="0">
                <a:solidFill>
                  <a:schemeClr val="tx2">
                    <a:lumMod val="20000"/>
                    <a:lumOff val="80000"/>
                  </a:schemeClr>
                </a:solidFill>
              </a:rPr>
              <a:t>published in </a:t>
            </a:r>
            <a:r>
              <a:rPr lang="en-US" sz="2400" b="1" dirty="0">
                <a:solidFill>
                  <a:schemeClr val="tx2">
                    <a:lumMod val="20000"/>
                    <a:lumOff val="80000"/>
                  </a:schemeClr>
                </a:solidFill>
              </a:rPr>
              <a:t>1952, sold 300,000 </a:t>
            </a:r>
            <a:r>
              <a:rPr lang="en-US" sz="2400" b="1" dirty="0" smtClean="0">
                <a:solidFill>
                  <a:schemeClr val="tx2">
                    <a:lumMod val="20000"/>
                    <a:lumOff val="80000"/>
                  </a:schemeClr>
                </a:solidFill>
              </a:rPr>
              <a:t>copies more </a:t>
            </a:r>
            <a:r>
              <a:rPr lang="en-US" sz="2400" b="1" dirty="0">
                <a:solidFill>
                  <a:schemeClr val="tx2">
                    <a:lumMod val="20000"/>
                    <a:lumOff val="80000"/>
                  </a:schemeClr>
                </a:solidFill>
              </a:rPr>
              <a:t>than any other book in the U. S. </a:t>
            </a:r>
            <a:r>
              <a:rPr lang="en-US" sz="2400" b="1" dirty="0" smtClean="0">
                <a:solidFill>
                  <a:schemeClr val="tx2">
                    <a:lumMod val="20000"/>
                    <a:lumOff val="80000"/>
                  </a:schemeClr>
                </a:solidFill>
              </a:rPr>
              <a:t>during that </a:t>
            </a:r>
            <a:r>
              <a:rPr lang="en-US" sz="2400" b="1" dirty="0">
                <a:solidFill>
                  <a:schemeClr val="tx2">
                    <a:lumMod val="20000"/>
                    <a:lumOff val="80000"/>
                  </a:schemeClr>
                </a:solidFill>
              </a:rPr>
              <a:t>year except for the Bible</a:t>
            </a:r>
            <a:r>
              <a:rPr lang="en-US" sz="2400" b="1" dirty="0" smtClean="0">
                <a:solidFill>
                  <a:schemeClr val="tx2">
                    <a:lumMod val="20000"/>
                    <a:lumOff val="80000"/>
                  </a:schemeClr>
                </a:solidFill>
              </a:rPr>
              <a:t>.</a:t>
            </a:r>
          </a:p>
          <a:p>
            <a:pPr marL="0" indent="0">
              <a:buNone/>
            </a:pPr>
            <a:endParaRPr lang="en-US" sz="2400" b="1" i="1" dirty="0" smtClean="0">
              <a:solidFill>
                <a:schemeClr val="tx2">
                  <a:lumMod val="20000"/>
                  <a:lumOff val="80000"/>
                </a:schemeClr>
              </a:solidFill>
            </a:endParaRPr>
          </a:p>
          <a:p>
            <a:endParaRPr lang="en-US" sz="2400" b="1" dirty="0">
              <a:solidFill>
                <a:schemeClr val="tx2">
                  <a:lumMod val="20000"/>
                  <a:lumOff val="8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
            <a:ext cx="2057400" cy="2959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0109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Continue</a:t>
            </a:r>
            <a:endParaRPr lang="en-US" b="1" dirty="0"/>
          </a:p>
        </p:txBody>
      </p:sp>
      <p:sp>
        <p:nvSpPr>
          <p:cNvPr id="3" name="Content Placeholder 2"/>
          <p:cNvSpPr>
            <a:spLocks noGrp="1"/>
          </p:cNvSpPr>
          <p:nvPr>
            <p:ph sz="quarter" idx="13"/>
          </p:nvPr>
        </p:nvSpPr>
        <p:spPr>
          <a:xfrm>
            <a:off x="38100" y="1219200"/>
            <a:ext cx="8869680" cy="5254752"/>
          </a:xfrm>
        </p:spPr>
        <p:txBody>
          <a:bodyPr>
            <a:noAutofit/>
          </a:bodyPr>
          <a:lstStyle/>
          <a:p>
            <a:r>
              <a:rPr lang="en-US" sz="2400" b="1" dirty="0" smtClean="0">
                <a:solidFill>
                  <a:schemeClr val="tx2">
                    <a:lumMod val="20000"/>
                    <a:lumOff val="80000"/>
                  </a:schemeClr>
                </a:solidFill>
              </a:rPr>
              <a:t>50 years later, NPR is inviting people of all </a:t>
            </a:r>
            <a:r>
              <a:rPr lang="en-US" sz="2400" b="1" dirty="0">
                <a:solidFill>
                  <a:schemeClr val="tx2">
                    <a:lumMod val="20000"/>
                    <a:lumOff val="80000"/>
                  </a:schemeClr>
                </a:solidFill>
              </a:rPr>
              <a:t>ages and all perspectives to examine their belief systems and then write </a:t>
            </a:r>
            <a:r>
              <a:rPr lang="en-US" sz="2400" b="1" dirty="0" smtClean="0">
                <a:solidFill>
                  <a:schemeClr val="tx2">
                    <a:lumMod val="20000"/>
                    <a:lumOff val="80000"/>
                  </a:schemeClr>
                </a:solidFill>
              </a:rPr>
              <a:t>a 350–500 </a:t>
            </a:r>
            <a:r>
              <a:rPr lang="en-US" sz="2400" b="1" dirty="0">
                <a:solidFill>
                  <a:schemeClr val="tx2">
                    <a:lumMod val="20000"/>
                    <a:lumOff val="80000"/>
                  </a:schemeClr>
                </a:solidFill>
              </a:rPr>
              <a:t>word personal essay.</a:t>
            </a:r>
          </a:p>
          <a:p>
            <a:r>
              <a:rPr lang="en-US" sz="2400" b="1" dirty="0" smtClean="0">
                <a:solidFill>
                  <a:schemeClr val="tx2">
                    <a:lumMod val="20000"/>
                    <a:lumOff val="80000"/>
                  </a:schemeClr>
                </a:solidFill>
              </a:rPr>
              <a:t>The web page contains a curricula that has </a:t>
            </a:r>
            <a:r>
              <a:rPr lang="en-US" sz="2400" b="1" dirty="0">
                <a:solidFill>
                  <a:schemeClr val="tx2">
                    <a:lumMod val="20000"/>
                    <a:lumOff val="80000"/>
                  </a:schemeClr>
                </a:solidFill>
              </a:rPr>
              <a:t>been designed to help teachers </a:t>
            </a:r>
            <a:r>
              <a:rPr lang="en-US" sz="2400" b="1" dirty="0" smtClean="0">
                <a:solidFill>
                  <a:schemeClr val="tx2">
                    <a:lumMod val="20000"/>
                    <a:lumOff val="80000"/>
                  </a:schemeClr>
                </a:solidFill>
              </a:rPr>
              <a:t>seize this </a:t>
            </a:r>
            <a:r>
              <a:rPr lang="en-US" sz="2400" b="1" dirty="0">
                <a:solidFill>
                  <a:schemeClr val="tx2">
                    <a:lumMod val="20000"/>
                    <a:lumOff val="80000"/>
                  </a:schemeClr>
                </a:solidFill>
              </a:rPr>
              <a:t>exciting opportunity to motivate students to write for an </a:t>
            </a:r>
            <a:r>
              <a:rPr lang="en-US" sz="2400" b="1" dirty="0" smtClean="0">
                <a:solidFill>
                  <a:schemeClr val="tx2">
                    <a:lumMod val="20000"/>
                    <a:lumOff val="80000"/>
                  </a:schemeClr>
                </a:solidFill>
              </a:rPr>
              <a:t>authentic purpose </a:t>
            </a:r>
            <a:r>
              <a:rPr lang="en-US" sz="2400" b="1" dirty="0">
                <a:solidFill>
                  <a:schemeClr val="tx2">
                    <a:lumMod val="20000"/>
                    <a:lumOff val="80000"/>
                  </a:schemeClr>
                </a:solidFill>
              </a:rPr>
              <a:t>to real-world audiences. </a:t>
            </a:r>
            <a:endParaRPr lang="en-US" sz="2400" b="1" dirty="0" smtClean="0">
              <a:solidFill>
                <a:schemeClr val="tx2">
                  <a:lumMod val="20000"/>
                  <a:lumOff val="80000"/>
                </a:schemeClr>
              </a:solidFill>
            </a:endParaRPr>
          </a:p>
          <a:p>
            <a:r>
              <a:rPr lang="en-US" sz="2400" b="1" dirty="0" smtClean="0">
                <a:solidFill>
                  <a:schemeClr val="tx2">
                    <a:lumMod val="20000"/>
                    <a:lumOff val="80000"/>
                  </a:schemeClr>
                </a:solidFill>
              </a:rPr>
              <a:t>An author’s note in the </a:t>
            </a:r>
            <a:r>
              <a:rPr lang="en-US" sz="2400" b="1" i="1" dirty="0" smtClean="0">
                <a:solidFill>
                  <a:schemeClr val="tx2">
                    <a:lumMod val="20000"/>
                    <a:lumOff val="80000"/>
                  </a:schemeClr>
                </a:solidFill>
              </a:rPr>
              <a:t>This I Believe </a:t>
            </a:r>
            <a:r>
              <a:rPr lang="en-US" sz="2400" b="1" dirty="0" smtClean="0">
                <a:solidFill>
                  <a:schemeClr val="tx2">
                    <a:lumMod val="20000"/>
                    <a:lumOff val="80000"/>
                  </a:schemeClr>
                </a:solidFill>
              </a:rPr>
              <a:t>college curriculum states that students have be taught that  good </a:t>
            </a:r>
            <a:r>
              <a:rPr lang="en-US" sz="2400" b="1" dirty="0">
                <a:solidFill>
                  <a:schemeClr val="tx2">
                    <a:lumMod val="20000"/>
                    <a:lumOff val="80000"/>
                  </a:schemeClr>
                </a:solidFill>
              </a:rPr>
              <a:t>writers never, under any circumstances, use </a:t>
            </a:r>
            <a:r>
              <a:rPr lang="en-US" sz="2400" b="1" dirty="0" smtClean="0">
                <a:solidFill>
                  <a:schemeClr val="tx2">
                    <a:lumMod val="20000"/>
                    <a:lumOff val="80000"/>
                  </a:schemeClr>
                </a:solidFill>
              </a:rPr>
              <a:t>first-person pronouns</a:t>
            </a:r>
            <a:r>
              <a:rPr lang="en-US" sz="2400" b="1" dirty="0">
                <a:solidFill>
                  <a:schemeClr val="tx2">
                    <a:lumMod val="20000"/>
                    <a:lumOff val="80000"/>
                  </a:schemeClr>
                </a:solidFill>
              </a:rPr>
              <a:t>. </a:t>
            </a:r>
            <a:r>
              <a:rPr lang="en-US" sz="2400" b="1" dirty="0" smtClean="0">
                <a:solidFill>
                  <a:schemeClr val="tx2">
                    <a:lumMod val="20000"/>
                    <a:lumOff val="80000"/>
                  </a:schemeClr>
                </a:solidFill>
              </a:rPr>
              <a:t>Students believe </a:t>
            </a:r>
            <a:r>
              <a:rPr lang="en-US" sz="2400" b="1" dirty="0">
                <a:solidFill>
                  <a:schemeClr val="tx2">
                    <a:lumMod val="20000"/>
                    <a:lumOff val="80000"/>
                  </a:schemeClr>
                </a:solidFill>
              </a:rPr>
              <a:t>that their point of view should be avoided </a:t>
            </a:r>
            <a:r>
              <a:rPr lang="en-US" sz="2400" b="1" dirty="0" smtClean="0">
                <a:solidFill>
                  <a:schemeClr val="tx2">
                    <a:lumMod val="20000"/>
                    <a:lumOff val="80000"/>
                  </a:schemeClr>
                </a:solidFill>
              </a:rPr>
              <a:t>or obscured </a:t>
            </a:r>
            <a:r>
              <a:rPr lang="en-US" sz="2400" b="1" dirty="0">
                <a:solidFill>
                  <a:schemeClr val="tx2">
                    <a:lumMod val="20000"/>
                    <a:lumOff val="80000"/>
                  </a:schemeClr>
                </a:solidFill>
              </a:rPr>
              <a:t>in academic writing whenever possible. </a:t>
            </a:r>
            <a:endParaRPr lang="en-US" sz="2300" b="1" dirty="0">
              <a:solidFill>
                <a:schemeClr val="tx2">
                  <a:lumMod val="20000"/>
                  <a:lumOff val="80000"/>
                </a:schemeClr>
              </a:solidFill>
            </a:endParaRPr>
          </a:p>
          <a:p>
            <a:pPr marL="0" indent="0" algn="ctr">
              <a:buNone/>
            </a:pPr>
            <a:r>
              <a:rPr lang="en-US" sz="2300" b="1" u="sng" dirty="0" smtClean="0">
                <a:solidFill>
                  <a:schemeClr val="tx2">
                    <a:lumMod val="20000"/>
                    <a:lumOff val="80000"/>
                  </a:schemeClr>
                </a:solidFill>
              </a:rPr>
              <a:t>As a result, </a:t>
            </a:r>
            <a:r>
              <a:rPr lang="en-US" sz="2300" b="1" i="1" u="sng" dirty="0" smtClean="0">
                <a:solidFill>
                  <a:schemeClr val="tx2">
                    <a:lumMod val="20000"/>
                    <a:lumOff val="80000"/>
                  </a:schemeClr>
                </a:solidFill>
              </a:rPr>
              <a:t>This </a:t>
            </a:r>
            <a:r>
              <a:rPr lang="en-US" sz="2300" b="1" i="1" u="sng" dirty="0">
                <a:solidFill>
                  <a:schemeClr val="tx2">
                    <a:lumMod val="20000"/>
                    <a:lumOff val="80000"/>
                  </a:schemeClr>
                </a:solidFill>
              </a:rPr>
              <a:t>I Believe </a:t>
            </a:r>
            <a:r>
              <a:rPr lang="en-US" sz="2300" b="1" u="sng" dirty="0" smtClean="0">
                <a:solidFill>
                  <a:schemeClr val="tx2">
                    <a:lumMod val="20000"/>
                    <a:lumOff val="80000"/>
                  </a:schemeClr>
                </a:solidFill>
              </a:rPr>
              <a:t>project uses the </a:t>
            </a:r>
            <a:r>
              <a:rPr lang="en-US" sz="2300" b="1" i="1" u="sng" dirty="0" smtClean="0">
                <a:solidFill>
                  <a:schemeClr val="tx2">
                    <a:lumMod val="20000"/>
                    <a:lumOff val="80000"/>
                  </a:schemeClr>
                </a:solidFill>
              </a:rPr>
              <a:t>I </a:t>
            </a:r>
            <a:r>
              <a:rPr lang="en-US" sz="2300" b="1" u="sng" dirty="0">
                <a:solidFill>
                  <a:schemeClr val="tx2">
                    <a:lumMod val="20000"/>
                    <a:lumOff val="80000"/>
                  </a:schemeClr>
                </a:solidFill>
              </a:rPr>
              <a:t> </a:t>
            </a:r>
            <a:r>
              <a:rPr lang="en-US" sz="2300" b="1" u="sng" dirty="0" smtClean="0">
                <a:solidFill>
                  <a:schemeClr val="tx2">
                    <a:lumMod val="20000"/>
                    <a:lumOff val="80000"/>
                  </a:schemeClr>
                </a:solidFill>
              </a:rPr>
              <a:t>of the essay to focus on the subject itself.</a:t>
            </a:r>
            <a:endParaRPr lang="en-US" sz="2300" b="1" u="sng" dirty="0">
              <a:solidFill>
                <a:schemeClr val="tx2">
                  <a:lumMod val="20000"/>
                  <a:lumOff val="80000"/>
                </a:schemeClr>
              </a:solidFill>
            </a:endParaRPr>
          </a:p>
          <a:p>
            <a:endParaRPr lang="en-US" sz="2300" b="1" dirty="0">
              <a:solidFill>
                <a:schemeClr val="tx2">
                  <a:lumMod val="20000"/>
                  <a:lumOff val="80000"/>
                </a:schemeClr>
              </a:solidFill>
            </a:endParaRPr>
          </a:p>
        </p:txBody>
      </p:sp>
    </p:spTree>
    <p:extLst>
      <p:ext uri="{BB962C8B-B14F-4D97-AF65-F5344CB8AC3E}">
        <p14:creationId xmlns:p14="http://schemas.microsoft.com/office/powerpoint/2010/main" val="1023423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Aligned to the Content Standards</a:t>
            </a:r>
            <a:endParaRPr lang="en-US" sz="4000" b="1" dirty="0"/>
          </a:p>
        </p:txBody>
      </p:sp>
      <p:sp>
        <p:nvSpPr>
          <p:cNvPr id="3" name="Content Placeholder 2"/>
          <p:cNvSpPr>
            <a:spLocks noGrp="1"/>
          </p:cNvSpPr>
          <p:nvPr>
            <p:ph sz="quarter" idx="13"/>
          </p:nvPr>
        </p:nvSpPr>
        <p:spPr/>
        <p:txBody>
          <a:bodyPr>
            <a:normAutofit/>
          </a:bodyPr>
          <a:lstStyle/>
          <a:p>
            <a:pPr marL="0" indent="0">
              <a:buNone/>
            </a:pPr>
            <a:r>
              <a:rPr lang="en-US" sz="2800" b="1" dirty="0" smtClean="0">
                <a:solidFill>
                  <a:srgbClr val="FFFFFF"/>
                </a:solidFill>
              </a:rPr>
              <a:t>Listening/Speaking</a:t>
            </a:r>
          </a:p>
          <a:p>
            <a:r>
              <a:rPr lang="en-US" sz="2800" b="1" dirty="0">
                <a:solidFill>
                  <a:srgbClr val="FFFFFF"/>
                </a:solidFill>
              </a:rPr>
              <a:t>L/S.12.4 </a:t>
            </a:r>
            <a:r>
              <a:rPr lang="en-US" sz="2800" b="1" u="sng" dirty="0">
                <a:solidFill>
                  <a:srgbClr val="FFFFFF"/>
                </a:solidFill>
              </a:rPr>
              <a:t>Expresses thoughts and opinions to evaluate text, debate </a:t>
            </a:r>
            <a:r>
              <a:rPr lang="en-US" sz="2800" b="1" u="sng" dirty="0" smtClean="0">
                <a:solidFill>
                  <a:srgbClr val="FFFFFF"/>
                </a:solidFill>
              </a:rPr>
              <a:t>current events</a:t>
            </a:r>
            <a:r>
              <a:rPr lang="en-US" sz="2800" b="1" u="sng" dirty="0">
                <a:solidFill>
                  <a:srgbClr val="FFFFFF"/>
                </a:solidFill>
              </a:rPr>
              <a:t>, concepts</a:t>
            </a:r>
            <a:r>
              <a:rPr lang="en-US" sz="2800" b="1" dirty="0">
                <a:solidFill>
                  <a:srgbClr val="FFFFFF"/>
                </a:solidFill>
              </a:rPr>
              <a:t>, and literary elements; </a:t>
            </a:r>
            <a:r>
              <a:rPr lang="en-US" sz="2800" b="1" u="sng" dirty="0">
                <a:solidFill>
                  <a:srgbClr val="FFFFFF"/>
                </a:solidFill>
              </a:rPr>
              <a:t>makes predictions </a:t>
            </a:r>
            <a:r>
              <a:rPr lang="en-US" sz="2800" b="1" u="sng" dirty="0" smtClean="0">
                <a:solidFill>
                  <a:srgbClr val="FFFFFF"/>
                </a:solidFill>
              </a:rPr>
              <a:t>and inferences</a:t>
            </a:r>
            <a:r>
              <a:rPr lang="en-US" sz="2800" b="1" dirty="0">
                <a:solidFill>
                  <a:srgbClr val="FFFFFF"/>
                </a:solidFill>
              </a:rPr>
              <a:t>, as well as draws conclusions </a:t>
            </a:r>
            <a:r>
              <a:rPr lang="en-US" sz="2800" b="1" u="sng" dirty="0">
                <a:solidFill>
                  <a:srgbClr val="FFFFFF"/>
                </a:solidFill>
              </a:rPr>
              <a:t>from listening </a:t>
            </a:r>
            <a:r>
              <a:rPr lang="en-US" sz="2800" b="1" dirty="0">
                <a:solidFill>
                  <a:srgbClr val="FFFFFF"/>
                </a:solidFill>
              </a:rPr>
              <a:t>to a variety </a:t>
            </a:r>
            <a:r>
              <a:rPr lang="en-US" sz="2800" b="1" dirty="0" smtClean="0">
                <a:solidFill>
                  <a:srgbClr val="FFFFFF"/>
                </a:solidFill>
              </a:rPr>
              <a:t>of texts</a:t>
            </a:r>
            <a:r>
              <a:rPr lang="en-US" sz="2800" b="1" dirty="0">
                <a:solidFill>
                  <a:srgbClr val="FFFFFF"/>
                </a:solidFill>
              </a:rPr>
              <a:t>, performances, and </a:t>
            </a:r>
            <a:r>
              <a:rPr lang="en-US" sz="2800" b="1" u="sng" dirty="0">
                <a:solidFill>
                  <a:srgbClr val="FFFFFF"/>
                </a:solidFill>
              </a:rPr>
              <a:t>multimedia sources</a:t>
            </a:r>
            <a:r>
              <a:rPr lang="en-US" sz="2800" b="1" dirty="0">
                <a:solidFill>
                  <a:srgbClr val="FFFFFF"/>
                </a:solidFill>
              </a:rPr>
              <a:t>; listens to sort </a:t>
            </a:r>
            <a:r>
              <a:rPr lang="en-US" sz="2800" b="1" dirty="0" smtClean="0">
                <a:solidFill>
                  <a:srgbClr val="FFFFFF"/>
                </a:solidFill>
              </a:rPr>
              <a:t>and prioritize </a:t>
            </a:r>
            <a:r>
              <a:rPr lang="en-US" sz="2800" b="1" dirty="0">
                <a:solidFill>
                  <a:srgbClr val="FFFFFF"/>
                </a:solidFill>
              </a:rPr>
              <a:t>information</a:t>
            </a:r>
            <a:r>
              <a:rPr lang="en-US" sz="2800" b="1" dirty="0" smtClean="0">
                <a:solidFill>
                  <a:srgbClr val="FFFFFF"/>
                </a:solidFill>
              </a:rPr>
              <a:t>.</a:t>
            </a:r>
          </a:p>
          <a:p>
            <a:pPr marL="0" indent="0">
              <a:buNone/>
            </a:pPr>
            <a:r>
              <a:rPr lang="en-US" sz="2800" b="1" dirty="0" smtClean="0">
                <a:solidFill>
                  <a:srgbClr val="FFFFFF"/>
                </a:solidFill>
              </a:rPr>
              <a:t>Writing</a:t>
            </a:r>
          </a:p>
          <a:p>
            <a:pPr marL="342900" indent="-342900"/>
            <a:r>
              <a:rPr lang="en-US" sz="2800" b="1" dirty="0">
                <a:solidFill>
                  <a:srgbClr val="FFFFFF"/>
                </a:solidFill>
              </a:rPr>
              <a:t>W.12.3 Uses </a:t>
            </a:r>
            <a:r>
              <a:rPr lang="en-US" sz="2800" b="1" u="sng" dirty="0">
                <a:solidFill>
                  <a:srgbClr val="FFFFFF"/>
                </a:solidFill>
              </a:rPr>
              <a:t>creative writing styles </a:t>
            </a:r>
            <a:r>
              <a:rPr lang="en-US" sz="2800" b="1" dirty="0">
                <a:solidFill>
                  <a:srgbClr val="FFFFFF"/>
                </a:solidFill>
              </a:rPr>
              <a:t>to produce poems and </a:t>
            </a:r>
            <a:r>
              <a:rPr lang="en-US" sz="2800" b="1" u="sng" dirty="0">
                <a:solidFill>
                  <a:srgbClr val="FFFFFF"/>
                </a:solidFill>
              </a:rPr>
              <a:t>other literary forms</a:t>
            </a:r>
            <a:r>
              <a:rPr lang="en-US" sz="2800" b="1" dirty="0">
                <a:solidFill>
                  <a:srgbClr val="FFFFFF"/>
                </a:solidFill>
              </a:rPr>
              <a:t>.</a:t>
            </a:r>
            <a:endParaRPr lang="en-US" sz="2800" b="1" dirty="0" smtClean="0">
              <a:solidFill>
                <a:srgbClr val="FFFFFF"/>
              </a:solidFill>
            </a:endParaRPr>
          </a:p>
        </p:txBody>
      </p:sp>
    </p:spTree>
    <p:extLst>
      <p:ext uri="{BB962C8B-B14F-4D97-AF65-F5344CB8AC3E}">
        <p14:creationId xmlns:p14="http://schemas.microsoft.com/office/powerpoint/2010/main" val="8532220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Custom 2">
      <a:dk1>
        <a:srgbClr val="92D050"/>
      </a:dk1>
      <a:lt1>
        <a:srgbClr val="009999"/>
      </a:lt1>
      <a:dk2>
        <a:srgbClr val="92D050"/>
      </a:dk2>
      <a:lt2>
        <a:srgbClr val="FFCA0C"/>
      </a:lt2>
      <a:accent1>
        <a:srgbClr val="FFE99D"/>
      </a:accent1>
      <a:accent2>
        <a:srgbClr val="964D2C"/>
      </a:accent2>
      <a:accent3>
        <a:srgbClr val="FFE99D"/>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1197</TotalTime>
  <Words>686</Words>
  <Application>Microsoft Office PowerPoint</Application>
  <PresentationFormat>On-screen Show (4:3)</PresentationFormat>
  <Paragraphs>65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Soho</vt:lpstr>
      <vt:lpstr>  “This I               ”   </vt:lpstr>
      <vt:lpstr>About Marylian…</vt:lpstr>
      <vt:lpstr>My Classroom</vt:lpstr>
      <vt:lpstr>My teaching philosophy</vt:lpstr>
      <vt:lpstr>When teaching writing…</vt:lpstr>
      <vt:lpstr>One day my classroom…</vt:lpstr>
      <vt:lpstr>What is an I Believe writing</vt:lpstr>
      <vt:lpstr>Continue</vt:lpstr>
      <vt:lpstr>Aligned to the Content Standards</vt:lpstr>
      <vt:lpstr>Hands on!</vt:lpstr>
      <vt:lpstr>Now… The Authors Chair</vt:lpstr>
      <vt:lpstr>Questions or comments?</vt:lpstr>
    </vt:vector>
  </TitlesOfParts>
  <Company>UPRM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Marylian</dc:creator>
  <cp:lastModifiedBy>Marylian</cp:lastModifiedBy>
  <cp:revision>41</cp:revision>
  <dcterms:created xsi:type="dcterms:W3CDTF">2011-05-23T00:57:16Z</dcterms:created>
  <dcterms:modified xsi:type="dcterms:W3CDTF">2011-06-09T18:46:39Z</dcterms:modified>
</cp:coreProperties>
</file>