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wmf" ContentType="image/x-wmf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3" r:id="rId12"/>
    <p:sldId id="274" r:id="rId13"/>
    <p:sldId id="266" r:id="rId14"/>
    <p:sldId id="267" r:id="rId15"/>
    <p:sldId id="275" r:id="rId16"/>
    <p:sldId id="276" r:id="rId17"/>
    <p:sldId id="268" r:id="rId18"/>
    <p:sldId id="269" r:id="rId19"/>
    <p:sldId id="270" r:id="rId20"/>
    <p:sldId id="271" r:id="rId21"/>
    <p:sldId id="27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14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theme" Target="theme/theme1.xml"/><Relationship Id="rId14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28" Type="http://schemas.openxmlformats.org/officeDocument/2006/relationships/tableStyles" Target="tableStyles.xml"/><Relationship Id="rId26" Type="http://schemas.openxmlformats.org/officeDocument/2006/relationships/viewProps" Target="viewProps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FA19F-F932-4B82-9D30-C15B29D02EA1}" type="datetimeFigureOut">
              <a:rPr lang="en-US" smtClean="0"/>
              <a:pPr/>
              <a:t>6/29/11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3D08C-5561-42C3-A944-398D48E32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808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3D08C-5561-42C3-A944-398D48E3204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EF90-7ACE-4468-A4AE-3E556A8505B9}" type="datetimeFigureOut">
              <a:rPr lang="en-US" smtClean="0"/>
              <a:pPr/>
              <a:t>6/29/11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015623E-F265-4ABE-96FF-8332F6C2B1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EF90-7ACE-4468-A4AE-3E556A8505B9}" type="datetimeFigureOut">
              <a:rPr lang="en-US" smtClean="0"/>
              <a:pPr/>
              <a:t>6/29/11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623E-F265-4ABE-96FF-8332F6C2B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EF90-7ACE-4468-A4AE-3E556A8505B9}" type="datetimeFigureOut">
              <a:rPr lang="en-US" smtClean="0"/>
              <a:pPr/>
              <a:t>6/29/11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623E-F265-4ABE-96FF-8332F6C2B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EF90-7ACE-4468-A4AE-3E556A8505B9}" type="datetimeFigureOut">
              <a:rPr lang="en-US" smtClean="0"/>
              <a:pPr/>
              <a:t>6/29/11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623E-F265-4ABE-96FF-8332F6C2B1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EF90-7ACE-4468-A4AE-3E556A8505B9}" type="datetimeFigureOut">
              <a:rPr lang="en-US" smtClean="0"/>
              <a:pPr/>
              <a:t>6/29/11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015623E-F265-4ABE-96FF-8332F6C2B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EF90-7ACE-4468-A4AE-3E556A8505B9}" type="datetimeFigureOut">
              <a:rPr lang="en-US" smtClean="0"/>
              <a:pPr/>
              <a:t>6/29/11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623E-F265-4ABE-96FF-8332F6C2B1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EF90-7ACE-4468-A4AE-3E556A8505B9}" type="datetimeFigureOut">
              <a:rPr lang="en-US" smtClean="0"/>
              <a:pPr/>
              <a:t>6/29/11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623E-F265-4ABE-96FF-8332F6C2B1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EF90-7ACE-4468-A4AE-3E556A8505B9}" type="datetimeFigureOut">
              <a:rPr lang="en-US" smtClean="0"/>
              <a:pPr/>
              <a:t>6/29/11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623E-F265-4ABE-96FF-8332F6C2B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EF90-7ACE-4468-A4AE-3E556A8505B9}" type="datetimeFigureOut">
              <a:rPr lang="en-US" smtClean="0"/>
              <a:pPr/>
              <a:t>6/29/11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623E-F265-4ABE-96FF-8332F6C2B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EF90-7ACE-4468-A4AE-3E556A8505B9}" type="datetimeFigureOut">
              <a:rPr lang="en-US" smtClean="0"/>
              <a:pPr/>
              <a:t>6/29/11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623E-F265-4ABE-96FF-8332F6C2B1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FEF90-7ACE-4468-A4AE-3E556A8505B9}" type="datetimeFigureOut">
              <a:rPr lang="en-US" smtClean="0"/>
              <a:pPr/>
              <a:t>6/29/11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015623E-F265-4ABE-96FF-8332F6C2B1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09FEF90-7ACE-4468-A4AE-3E556A8505B9}" type="datetimeFigureOut">
              <a:rPr lang="en-US" smtClean="0"/>
              <a:pPr/>
              <a:t>6/29/11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015623E-F265-4ABE-96FF-8332F6C2B1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e.es/" TargetMode="External"/><Relationship Id="rId3" Type="http://schemas.openxmlformats.org/officeDocument/2006/relationships/hyperlink" Target="http://www.salonhogar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samontalvo76@hot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895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Sadie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Montalvo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Ramírez</a:t>
            </a:r>
            <a:endParaRPr lang="en-US" sz="2800" dirty="0" smtClean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  <a:p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Mayawest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Writing Project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Universidad de Puerto Rico</a:t>
            </a:r>
          </a:p>
          <a:p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Recinto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de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Mayagüez</a:t>
            </a:r>
            <a:endParaRPr lang="en-US" sz="2800" dirty="0" smtClean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  <a:p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Departamento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de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Inglés</a:t>
            </a:r>
            <a:endParaRPr lang="en-US" sz="2800" dirty="0" smtClean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sz="440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Soy una met</a:t>
            </a:r>
            <a:r>
              <a:rPr lang="en-US" sz="4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áfora</a:t>
            </a:r>
            <a:endParaRPr lang="en-US" sz="4400" dirty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Comparación</a:t>
            </a:r>
            <a:r>
              <a:rPr lang="en-US" sz="4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Metafórica</a:t>
            </a:r>
            <a:endParaRPr lang="en-US" sz="4400" dirty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382000" cy="49530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En la </a:t>
            </a:r>
            <a:r>
              <a:rPr lang="en-US" sz="2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clase</a:t>
            </a:r>
            <a:r>
              <a:rPr lang="en-US" sz="2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de </a:t>
            </a:r>
            <a:r>
              <a:rPr lang="en-US" sz="2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Español</a:t>
            </a:r>
            <a:r>
              <a:rPr lang="en-US" sz="2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estudiamos</a:t>
            </a:r>
            <a:r>
              <a:rPr lang="en-US" sz="2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las</a:t>
            </a:r>
            <a:r>
              <a:rPr lang="en-US" sz="2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figuras</a:t>
            </a:r>
            <a:r>
              <a:rPr lang="en-US" sz="2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literarias</a:t>
            </a:r>
            <a:r>
              <a:rPr lang="en-US" sz="2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, entre </a:t>
            </a:r>
            <a:r>
              <a:rPr lang="en-US" sz="2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las</a:t>
            </a:r>
            <a:r>
              <a:rPr lang="en-US" sz="2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que</a:t>
            </a:r>
            <a:r>
              <a:rPr lang="en-US" sz="2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se </a:t>
            </a:r>
            <a:r>
              <a:rPr lang="en-US" sz="2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encuentran</a:t>
            </a:r>
            <a:r>
              <a:rPr lang="en-US" sz="2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: </a:t>
            </a:r>
            <a:r>
              <a:rPr lang="en-US" sz="2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símil</a:t>
            </a:r>
            <a:r>
              <a:rPr lang="en-US" sz="2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personificación</a:t>
            </a:r>
            <a:r>
              <a:rPr lang="en-US" sz="2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onomatopeya</a:t>
            </a:r>
            <a:r>
              <a:rPr lang="en-US" sz="2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anáfora</a:t>
            </a:r>
            <a:r>
              <a:rPr lang="en-US" sz="2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, etc.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La </a:t>
            </a:r>
            <a:r>
              <a:rPr lang="en-US" sz="2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metáfora</a:t>
            </a:r>
            <a:r>
              <a:rPr lang="en-US" sz="2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es</a:t>
            </a:r>
            <a:r>
              <a:rPr lang="en-US" sz="2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uno</a:t>
            </a:r>
            <a:r>
              <a:rPr lang="en-US" sz="2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de </a:t>
            </a:r>
            <a:r>
              <a:rPr lang="en-US" sz="2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estos</a:t>
            </a:r>
            <a:r>
              <a:rPr lang="en-US" sz="2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recursos</a:t>
            </a:r>
            <a:r>
              <a:rPr lang="en-US" sz="2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que</a:t>
            </a:r>
            <a:r>
              <a:rPr lang="en-US" sz="2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utilizamos</a:t>
            </a:r>
            <a:r>
              <a:rPr lang="en-US" sz="2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para</a:t>
            </a:r>
            <a:r>
              <a:rPr lang="en-US" sz="2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enriquecer</a:t>
            </a:r>
            <a:r>
              <a:rPr lang="en-US" sz="2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la </a:t>
            </a:r>
            <a:r>
              <a:rPr lang="en-US" sz="2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literatura</a:t>
            </a:r>
            <a:r>
              <a:rPr lang="en-US" sz="2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.  Es </a:t>
            </a:r>
            <a:r>
              <a:rPr lang="en-US" sz="2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una</a:t>
            </a:r>
            <a:r>
              <a:rPr lang="en-US" sz="2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comparación</a:t>
            </a:r>
            <a:r>
              <a:rPr lang="en-US" sz="2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indirecta</a:t>
            </a:r>
            <a:r>
              <a:rPr lang="en-US" sz="2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así</a:t>
            </a:r>
            <a:r>
              <a:rPr lang="en-US" sz="2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que</a:t>
            </a:r>
            <a:r>
              <a:rPr lang="en-US" sz="2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no </a:t>
            </a:r>
            <a:r>
              <a:rPr lang="en-US" sz="2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utiliza</a:t>
            </a:r>
            <a:r>
              <a:rPr lang="en-US" sz="2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las</a:t>
            </a:r>
            <a:r>
              <a:rPr lang="en-US" sz="2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palabras</a:t>
            </a:r>
            <a:r>
              <a:rPr lang="en-US" sz="2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claves </a:t>
            </a:r>
            <a:r>
              <a:rPr lang="en-US" sz="2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que</a:t>
            </a:r>
            <a:r>
              <a:rPr lang="en-US" sz="2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usa</a:t>
            </a:r>
            <a:r>
              <a:rPr lang="en-US" sz="2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la </a:t>
            </a:r>
            <a:r>
              <a:rPr lang="en-US" sz="2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símil</a:t>
            </a:r>
            <a:r>
              <a:rPr lang="en-US" sz="2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: </a:t>
            </a:r>
            <a:r>
              <a:rPr lang="en-US" sz="2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tal</a:t>
            </a:r>
            <a:r>
              <a:rPr lang="en-US" sz="2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como</a:t>
            </a:r>
            <a:r>
              <a:rPr lang="en-US" sz="2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parecido</a:t>
            </a:r>
            <a:r>
              <a:rPr lang="en-US" sz="2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a, </a:t>
            </a:r>
            <a:r>
              <a:rPr lang="en-US" sz="2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semejante</a:t>
            </a:r>
            <a:r>
              <a:rPr lang="en-US" sz="2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a, entre </a:t>
            </a:r>
            <a:r>
              <a:rPr lang="en-US" sz="2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otras</a:t>
            </a:r>
            <a:r>
              <a:rPr lang="en-US" sz="2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.</a:t>
            </a:r>
          </a:p>
          <a:p>
            <a:r>
              <a:rPr lang="en-US" sz="2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Ejemplos</a:t>
            </a:r>
            <a:r>
              <a:rPr lang="en-US" sz="2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de </a:t>
            </a:r>
            <a:r>
              <a:rPr lang="en-US" sz="2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metáfora</a:t>
            </a:r>
            <a:r>
              <a:rPr lang="en-US" sz="2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:</a:t>
            </a: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		- </a:t>
            </a:r>
            <a:r>
              <a:rPr lang="en-US" sz="2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Tus</a:t>
            </a:r>
            <a:r>
              <a:rPr lang="en-US" sz="2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ojos</a:t>
            </a:r>
            <a:r>
              <a:rPr lang="en-US" sz="2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dos </a:t>
            </a:r>
            <a:r>
              <a:rPr lang="en-US" sz="2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luceros</a:t>
            </a:r>
            <a:endParaRPr lang="en-US" sz="2400" dirty="0" smtClean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		- Su </a:t>
            </a:r>
            <a:r>
              <a:rPr lang="en-US" sz="2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cabello</a:t>
            </a:r>
            <a:r>
              <a:rPr lang="en-US" sz="2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sol </a:t>
            </a:r>
            <a:r>
              <a:rPr lang="en-US" sz="2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radiante</a:t>
            </a:r>
            <a:endParaRPr lang="en-US" sz="2400" dirty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Propósito</a:t>
            </a:r>
            <a:r>
              <a:rPr lang="en-US" sz="4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de la </a:t>
            </a:r>
            <a:r>
              <a:rPr lang="en-US" sz="4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actividad</a:t>
            </a:r>
            <a:endParaRPr lang="en-US" sz="4400" dirty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El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objetivo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de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esta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actividad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es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que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los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estudiantes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dominen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una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de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las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figuras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literarias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que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más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dificultad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les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da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, a la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vez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que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tienen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la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oportunidad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de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conocerse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un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poco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más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.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Es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una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oportunidad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adicional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para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practicar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la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escritura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creativa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.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El maestro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puede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conocer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a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sus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alumnos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desde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otra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perspectiva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y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trabajar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en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cualquier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problema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de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autoestima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de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sus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estudiantes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.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Los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estudiantes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conocerán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aspectos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de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sus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compañeros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que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tal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vez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desconocían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.</a:t>
            </a:r>
          </a:p>
          <a:p>
            <a:endParaRPr lang="en-US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Algunas</a:t>
            </a:r>
            <a:r>
              <a:rPr lang="en-US" sz="3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clases</a:t>
            </a:r>
            <a:r>
              <a:rPr lang="en-US" sz="3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para</a:t>
            </a:r>
            <a:r>
              <a:rPr lang="en-US" sz="3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ser </a:t>
            </a:r>
            <a:r>
              <a:rPr lang="en-US" sz="3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impactadas</a:t>
            </a:r>
            <a:endParaRPr lang="en-US" sz="3400" dirty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Español</a:t>
            </a:r>
            <a:endParaRPr lang="en-US" sz="2800" dirty="0" smtClean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  <a:p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Inglés</a:t>
            </a:r>
            <a:endParaRPr lang="en-US" sz="2800" dirty="0" smtClean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Arte</a:t>
            </a:r>
          </a:p>
          <a:p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Ciencia</a:t>
            </a:r>
            <a:endParaRPr lang="en-US" sz="2800" dirty="0" smtClean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  <a:p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Computadoras</a:t>
            </a:r>
            <a:endParaRPr lang="en-US" sz="2800" dirty="0" smtClean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  <a:p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Historia</a:t>
            </a:r>
            <a:endParaRPr lang="en-US" sz="2800" dirty="0" smtClean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  <a:p>
            <a:endParaRPr lang="en-US" sz="2800" dirty="0" smtClean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Materiales</a:t>
            </a:r>
            <a:endParaRPr lang="en-US" sz="4400" dirty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organizadores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gráficos</a:t>
            </a:r>
            <a:endParaRPr lang="en-US" sz="2800" dirty="0" smtClean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  <a:p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papel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de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composición</a:t>
            </a:r>
            <a:endParaRPr lang="en-US" sz="2800" dirty="0" smtClean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  <a:p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papel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de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computadora</a:t>
            </a:r>
            <a:endParaRPr lang="en-US" sz="2800" dirty="0" smtClean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  <a:p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lápices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de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colores</a:t>
            </a:r>
            <a:endParaRPr lang="en-US" sz="2800" dirty="0" smtClean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  <a:p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moldes</a:t>
            </a:r>
            <a:endParaRPr lang="en-US" sz="2800" dirty="0" smtClean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  <a:p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energías</a:t>
            </a:r>
            <a:endParaRPr lang="en-US" sz="2800" dirty="0" smtClean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  <a:p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creatividad</a:t>
            </a:r>
            <a:endParaRPr lang="en-US" sz="2800" dirty="0" smtClean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  <a:p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buena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actitud</a:t>
            </a:r>
            <a:endParaRPr lang="en-US" sz="2800" dirty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Pasos</a:t>
            </a:r>
            <a:r>
              <a:rPr lang="en-US" sz="4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a </a:t>
            </a:r>
            <a:r>
              <a:rPr lang="en-US" sz="4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seguir</a:t>
            </a:r>
            <a:r>
              <a:rPr lang="en-US" sz="4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endParaRPr lang="en-US" sz="4400" dirty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077200" cy="49530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Escribe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en el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organizador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gráfico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provisto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por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la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maestra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algunas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cualidades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que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te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distingan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Investiga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sobre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elementos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de la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naturaleza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: sol,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luna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, mar,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océanos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animales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cascadas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volcanes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lluvia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viento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ríos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rocas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huracanes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, entre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tantos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. 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Luego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fíjate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en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sus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características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Escribe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estas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características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en el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segundo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organizador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gráfico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Haz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una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lista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focalizada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con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las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cualidades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que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tienen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en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común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Continuación</a:t>
            </a:r>
            <a:r>
              <a:rPr lang="en-US" sz="32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de los </a:t>
            </a:r>
            <a:r>
              <a:rPr lang="en-US" sz="32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pasos</a:t>
            </a:r>
            <a:r>
              <a:rPr lang="en-US" sz="32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a </a:t>
            </a:r>
            <a:r>
              <a:rPr lang="en-US" sz="32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seguir</a:t>
            </a:r>
            <a:endParaRPr lang="en-US" sz="3200" dirty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>
                <a:latin typeface="Times New Roman"/>
                <a:cs typeface="Times New Roman"/>
              </a:rPr>
              <a:t>5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.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Dibuja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el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elemento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de la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naturaleza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con el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que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te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identificas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. 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Usa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los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materiales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que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se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te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proveen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.</a:t>
            </a:r>
          </a:p>
          <a:p>
            <a:pPr marL="514350" indent="-514350">
              <a:buNone/>
            </a:pP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6.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Ahora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redacta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una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composición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en la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que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te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compares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metafóricamente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con el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recurso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natural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que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seleccionaste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.</a:t>
            </a:r>
          </a:p>
          <a:p>
            <a:pPr marL="514350" indent="-514350">
              <a:buNone/>
            </a:pP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7.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Por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último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permite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que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tus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compañeros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conozcan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más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sobre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ti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.</a:t>
            </a:r>
          </a:p>
          <a:p>
            <a:endParaRPr lang="en-US" sz="2800" dirty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90"/>
                </a:solidFill>
              </a:rPr>
              <a:t>R</a:t>
            </a:r>
            <a:r>
              <a:rPr lang="en-US" dirty="0" err="1" smtClean="0">
                <a:solidFill>
                  <a:srgbClr val="000090"/>
                </a:solidFill>
              </a:rPr>
              <a:t>úbrica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90"/>
                </a:solidFill>
              </a:rPr>
              <a:t>Creatividad</a:t>
            </a:r>
            <a:endParaRPr lang="en-US" dirty="0" smtClean="0">
              <a:solidFill>
                <a:srgbClr val="000090"/>
              </a:solidFill>
            </a:endParaRPr>
          </a:p>
          <a:p>
            <a:r>
              <a:rPr lang="en-US" dirty="0" err="1" smtClean="0">
                <a:solidFill>
                  <a:srgbClr val="000090"/>
                </a:solidFill>
              </a:rPr>
              <a:t>Gram</a:t>
            </a:r>
            <a:r>
              <a:rPr lang="en-US" dirty="0" err="1" smtClean="0">
                <a:solidFill>
                  <a:srgbClr val="000090"/>
                </a:solidFill>
              </a:rPr>
              <a:t>ática</a:t>
            </a:r>
            <a:endParaRPr lang="en-US" dirty="0" smtClean="0">
              <a:solidFill>
                <a:srgbClr val="000090"/>
              </a:solidFill>
            </a:endParaRPr>
          </a:p>
          <a:p>
            <a:r>
              <a:rPr lang="en-US" dirty="0" err="1" smtClean="0">
                <a:solidFill>
                  <a:srgbClr val="000090"/>
                </a:solidFill>
              </a:rPr>
              <a:t>Presentación</a:t>
            </a:r>
            <a:endParaRPr lang="en-US" dirty="0" smtClean="0">
              <a:solidFill>
                <a:srgbClr val="000090"/>
              </a:solidFill>
            </a:endParaRPr>
          </a:p>
          <a:p>
            <a:r>
              <a:rPr lang="en-US" dirty="0" err="1" smtClean="0">
                <a:solidFill>
                  <a:srgbClr val="000090"/>
                </a:solidFill>
              </a:rPr>
              <a:t>Uso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correcto</a:t>
            </a:r>
            <a:r>
              <a:rPr lang="en-US" dirty="0" smtClean="0">
                <a:solidFill>
                  <a:srgbClr val="000090"/>
                </a:solidFill>
              </a:rPr>
              <a:t> de la </a:t>
            </a:r>
            <a:r>
              <a:rPr lang="en-US" dirty="0" err="1" smtClean="0">
                <a:solidFill>
                  <a:srgbClr val="000090"/>
                </a:solidFill>
              </a:rPr>
              <a:t>metáfora</a:t>
            </a:r>
            <a:endParaRPr lang="en-US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7511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1" y="2286000"/>
            <a:ext cx="51816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¡A </a:t>
            </a:r>
            <a:r>
              <a:rPr lang="en-US" sz="6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trabajar</a:t>
            </a:r>
            <a:r>
              <a:rPr lang="en-US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en-US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¡</a:t>
            </a:r>
            <a:r>
              <a:rPr lang="en-US" sz="4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Silla</a:t>
            </a:r>
            <a:r>
              <a:rPr lang="en-US" sz="4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del </a:t>
            </a:r>
            <a:r>
              <a:rPr lang="en-US" sz="4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Autor</a:t>
            </a:r>
            <a:r>
              <a:rPr lang="en-US" sz="4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!</a:t>
            </a:r>
            <a:endParaRPr lang="en-US" sz="4400" dirty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</p:txBody>
      </p:sp>
      <p:pic>
        <p:nvPicPr>
          <p:cNvPr id="1027" name="Picture 3" descr="C:\Program Files\Microsoft Office\MEDIA\CAGCAT10\j0090386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752600"/>
            <a:ext cx="5410199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Referencias</a:t>
            </a:r>
            <a:endParaRPr lang="en-US" sz="4400" dirty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www.rae.es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www.salonhogar.com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Datos</a:t>
            </a:r>
            <a:r>
              <a:rPr lang="en-US" sz="4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Personales</a:t>
            </a:r>
            <a:endParaRPr lang="en-US" sz="4400" dirty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Bachiller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en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Artes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en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Educación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Secundaria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con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Concentración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en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Español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de la Universidad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Interamericana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de Puerto Rico,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Recinto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de San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Germán</a:t>
            </a:r>
            <a:endParaRPr lang="en-US" dirty="0" smtClean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  <a:p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Grado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Asociado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en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Programación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de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Computadoras</a:t>
            </a:r>
            <a:endParaRPr lang="en-US" dirty="0" smtClean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  <a:p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Talleres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: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Manejo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de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Conflictos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en la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Sala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de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Clases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Aspectos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Legales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de la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Profesión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Magisterial en Puerto Rico, La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Inteligencia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Emocional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en la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Sala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de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Clases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Víctimas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de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Agresión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Sexual, entre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otros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.</a:t>
            </a:r>
            <a:endParaRPr lang="en-US" dirty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1" y="2133600"/>
            <a:ext cx="75438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6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Gracias </a:t>
            </a:r>
            <a:r>
              <a:rPr lang="en-US" sz="60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por</a:t>
            </a:r>
            <a:r>
              <a:rPr lang="en-US" sz="6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60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su</a:t>
            </a:r>
            <a:r>
              <a:rPr lang="en-US" sz="6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60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Atencion</a:t>
            </a:r>
            <a:endParaRPr lang="en-US" sz="6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cxnSp>
        <p:nvCxnSpPr>
          <p:cNvPr id="4" name="Straight Connector 3"/>
          <p:cNvCxnSpPr/>
          <p:nvPr/>
        </p:nvCxnSpPr>
        <p:spPr>
          <a:xfrm rot="5400000" flipH="1" flipV="1">
            <a:off x="5448300" y="3009900"/>
            <a:ext cx="304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Me </a:t>
            </a:r>
            <a:r>
              <a:rPr lang="en-US" sz="4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puedes</a:t>
            </a:r>
            <a:r>
              <a:rPr lang="en-US" sz="4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conseguir</a:t>
            </a:r>
            <a:r>
              <a:rPr lang="en-US" sz="4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…</a:t>
            </a:r>
            <a:endParaRPr lang="en-US" sz="4400" dirty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samontalvo76@hotmail.com</a:t>
            </a:r>
            <a:endParaRPr lang="en-US" dirty="0" smtClean="0"/>
          </a:p>
          <a:p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Facebook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– Sadie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Montalvo</a:t>
            </a:r>
            <a:endParaRPr lang="en-US" sz="2800" dirty="0" smtClean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  <a:p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Calle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Estación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#182 Altos, Boquerón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PMB #36 P.O. Box 5103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Cabo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Rojo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, PR 00623</a:t>
            </a:r>
            <a:endParaRPr lang="en-US" sz="2800" dirty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Experiencias</a:t>
            </a:r>
            <a:endParaRPr lang="en-US" sz="4400" dirty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105400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Oficinista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en la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escuela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S.U. Carmen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Vignals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Rosario en Boquerón,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Cabo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Rojo</a:t>
            </a:r>
            <a:endParaRPr lang="en-US" sz="2800" dirty="0" smtClean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  <a:p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Práctica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Docente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en la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escuela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S.U. Juan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Cancio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Ortiz de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Lajas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–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séptimo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y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noveno</a:t>
            </a:r>
            <a:endParaRPr lang="en-US" sz="2800" dirty="0" smtClean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  <a:p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Maestra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de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Español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en la Academia San Luis de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Lajas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–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noveno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y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undécimo</a:t>
            </a:r>
            <a:endParaRPr lang="en-US" sz="2800" dirty="0" smtClean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  <a:p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Maestra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Tutora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para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Nets en la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escuela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S.U. Juan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Cancio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Ortiz -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Institución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Educativa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Puertorriqueña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que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trabaja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bajo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el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Programa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de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Título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I –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séptimo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y octavo </a:t>
            </a:r>
            <a:endParaRPr lang="en-US" sz="2800" dirty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Sala</a:t>
            </a:r>
            <a:r>
              <a:rPr lang="en-US" sz="4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de </a:t>
            </a:r>
            <a:r>
              <a:rPr lang="en-US" sz="4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Clases</a:t>
            </a:r>
            <a:r>
              <a:rPr lang="en-US" sz="4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endParaRPr lang="en-US" sz="4400" dirty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Autofit/>
          </a:bodyPr>
          <a:lstStyle/>
          <a:p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Noveno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grado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–  17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estudiantes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, 8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masculinos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y 9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femeninos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clase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de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español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5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días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a la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semana</a:t>
            </a:r>
            <a:endParaRPr lang="en-US" dirty="0" smtClean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  <a:p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Undécimo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grado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– 15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estudiantes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, 8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masculinos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y 7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femeninos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clase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de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español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4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días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a la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semana</a:t>
            </a:r>
            <a:endParaRPr lang="en-US" dirty="0" smtClean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El maestro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visita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a los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alumnos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en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sus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respectivos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salones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.</a:t>
            </a:r>
          </a:p>
          <a:p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No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contamos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con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salones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recursos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, el maestro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debe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estar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preparado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para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atender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a los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estudiantes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con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necesidades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especiales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.  No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tecnología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en los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salones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.</a:t>
            </a:r>
            <a:endParaRPr lang="en-US" dirty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Estudiantes</a:t>
            </a:r>
            <a:endParaRPr lang="en-US" sz="4400" dirty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Entusiastas</a:t>
            </a:r>
            <a:endParaRPr lang="en-US" sz="2800" dirty="0" smtClean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  <a:p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Tecnológicos</a:t>
            </a:r>
            <a:endParaRPr lang="en-US" sz="2800" dirty="0" smtClean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Gran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dominio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del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idioma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inglés</a:t>
            </a:r>
            <a:endParaRPr lang="en-US" sz="2800" dirty="0" smtClean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  <a:p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Lectores</a:t>
            </a:r>
            <a:endParaRPr lang="en-US" sz="2800" dirty="0" smtClean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  <a:p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Miembros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de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diferentes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organizaciones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: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Consejo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de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Estudiantes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Sociedad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Nacional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de Honor, Club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Ecológico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.</a:t>
            </a:r>
          </a:p>
          <a:p>
            <a:endParaRPr lang="en-US" sz="2800" dirty="0" smtClean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  <a:p>
            <a:endParaRPr lang="en-US" dirty="0"/>
          </a:p>
        </p:txBody>
      </p:sp>
      <p:pic>
        <p:nvPicPr>
          <p:cNvPr id="1026" name="Picture 2" descr="C:\Program Files\Microsoft Office\MEDIA\CAGCAT10\j02849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34004" y="381000"/>
            <a:ext cx="2552796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Filosofía</a:t>
            </a:r>
            <a:r>
              <a:rPr lang="en-US" sz="44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Educativa</a:t>
            </a:r>
            <a:endParaRPr lang="en-US" sz="4400" dirty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Teoría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Cognoscitiva</a:t>
            </a:r>
            <a:endParaRPr lang="en-US" sz="2800" dirty="0" smtClean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  <a:p>
            <a:pPr lvl="1"/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Jean Piaget – Las personas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crean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el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conocimiento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de forma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activa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mediante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la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experiencia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directa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con los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objetos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, personas e ideas.</a:t>
            </a:r>
          </a:p>
          <a:p>
            <a:pPr lvl="1"/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Lev S.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Vygotsky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–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Perspectiva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sociocultural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basada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en la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interacción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social y en el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desarrollo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del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lenguaje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.</a:t>
            </a:r>
          </a:p>
          <a:p>
            <a:pPr lvl="1">
              <a:buNone/>
            </a:pP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Howard Gardner –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Inteligencias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Múltiples</a:t>
            </a:r>
            <a:endParaRPr lang="en-US" sz="2800" dirty="0" smtClean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  <a:p>
            <a:pPr lvl="1">
              <a:buNone/>
            </a:pP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Teoría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Constructivista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</a:p>
          <a:p>
            <a:pPr lvl="1">
              <a:buNone/>
            </a:pPr>
            <a:r>
              <a:rPr lang="en-US" sz="2800" dirty="0" smtClean="0">
                <a:latin typeface="Mangal" pitchFamily="18" charset="0"/>
                <a:cs typeface="Mangal" pitchFamily="18" charset="0"/>
              </a:rPr>
              <a:t> </a:t>
            </a:r>
            <a:endParaRPr lang="en-US" sz="2800" dirty="0">
              <a:latin typeface="Mangal" pitchFamily="18" charset="0"/>
              <a:cs typeface="Mangal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Continuación</a:t>
            </a:r>
            <a:r>
              <a:rPr lang="en-US" sz="36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Filosofía</a:t>
            </a:r>
            <a:r>
              <a:rPr lang="en-US" sz="36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Educativa</a:t>
            </a:r>
            <a:endParaRPr lang="en-US" sz="3600" dirty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077200" cy="50292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Paulo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Freire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–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Teoría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del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Oprimido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educarse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para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poder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liberarse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de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todo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tipo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de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ataduras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: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espirituales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políticas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morales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, entre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otras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.</a:t>
            </a:r>
          </a:p>
          <a:p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Eugenio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María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de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Hostos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–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Teoría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Moral, la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escuela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debe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darle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importancia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y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prioridad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a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aspectos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que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le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sirvan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al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estudiante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en el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momento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de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integración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a la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sociedad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, a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ocupar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un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lugar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prestigioso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dentro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de la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misma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pero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que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ese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lugar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fuera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prestigioso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y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reconocido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por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sus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conocimientos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y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por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su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sentido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filantrópico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, no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por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los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bienes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materiales</a:t>
            </a:r>
            <a:r>
              <a:rPr lang="en-US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.</a:t>
            </a:r>
            <a:endParaRPr lang="en-US" dirty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Estándares</a:t>
            </a:r>
            <a:endParaRPr lang="en-US" sz="4400" dirty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Comunicación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oral - CO</a:t>
            </a:r>
          </a:p>
          <a:p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Comunicación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escrita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- CE</a:t>
            </a:r>
          </a:p>
          <a:p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Comprensión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de </a:t>
            </a:r>
            <a:r>
              <a:rPr lang="en-US" sz="28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lectura</a:t>
            </a:r>
            <a:r>
              <a:rPr lang="en-US" sz="2800" dirty="0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 - CL</a:t>
            </a:r>
          </a:p>
          <a:p>
            <a:pPr>
              <a:buNone/>
            </a:pPr>
            <a:endParaRPr lang="en-US" sz="2800" dirty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</p:txBody>
      </p:sp>
      <p:pic>
        <p:nvPicPr>
          <p:cNvPr id="2050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3310454"/>
            <a:ext cx="3657600" cy="30141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002060"/>
                </a:solidFill>
                <a:latin typeface="Mangal" pitchFamily="18" charset="0"/>
                <a:cs typeface="Mangal" pitchFamily="18" charset="0"/>
              </a:rPr>
              <a:t>Expectativas</a:t>
            </a:r>
            <a:endParaRPr lang="en-US" sz="4400" dirty="0">
              <a:solidFill>
                <a:srgbClr val="002060"/>
              </a:solidFill>
              <a:latin typeface="Mangal" pitchFamily="18" charset="0"/>
              <a:cs typeface="Manga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0"/>
                </a:solidFill>
                <a:latin typeface="+mj-lt"/>
              </a:rPr>
              <a:t>El </a:t>
            </a:r>
            <a:r>
              <a:rPr lang="en-US" dirty="0" err="1" smtClean="0">
                <a:solidFill>
                  <a:srgbClr val="000090"/>
                </a:solidFill>
                <a:latin typeface="+mj-lt"/>
              </a:rPr>
              <a:t>estudiante</a:t>
            </a:r>
            <a:r>
              <a:rPr lang="en-US" dirty="0" smtClean="0">
                <a:solidFill>
                  <a:srgbClr val="00009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000090"/>
                </a:solidFill>
                <a:latin typeface="+mj-lt"/>
              </a:rPr>
              <a:t>redactar</a:t>
            </a:r>
            <a:r>
              <a:rPr lang="en-US" dirty="0" err="1" smtClean="0">
                <a:solidFill>
                  <a:srgbClr val="000090"/>
                </a:solidFill>
                <a:latin typeface="+mj-lt"/>
              </a:rPr>
              <a:t>á</a:t>
            </a:r>
            <a:r>
              <a:rPr lang="en-US" dirty="0" smtClean="0">
                <a:solidFill>
                  <a:srgbClr val="000090"/>
                </a:solidFill>
                <a:latin typeface="+mj-lt"/>
              </a:rPr>
              <a:t> de forma </a:t>
            </a:r>
            <a:r>
              <a:rPr lang="en-US" dirty="0" err="1" smtClean="0">
                <a:solidFill>
                  <a:srgbClr val="000090"/>
                </a:solidFill>
                <a:latin typeface="+mj-lt"/>
              </a:rPr>
              <a:t>coherente</a:t>
            </a:r>
            <a:r>
              <a:rPr lang="en-US" dirty="0" smtClean="0">
                <a:solidFill>
                  <a:srgbClr val="000090"/>
                </a:solidFill>
                <a:latin typeface="+mj-lt"/>
              </a:rPr>
              <a:t> y </a:t>
            </a:r>
            <a:r>
              <a:rPr lang="en-US" dirty="0" err="1" smtClean="0">
                <a:solidFill>
                  <a:srgbClr val="000090"/>
                </a:solidFill>
                <a:latin typeface="+mj-lt"/>
              </a:rPr>
              <a:t>autoevaluando</a:t>
            </a:r>
            <a:r>
              <a:rPr lang="en-US" dirty="0" smtClean="0">
                <a:solidFill>
                  <a:srgbClr val="00009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000090"/>
                </a:solidFill>
                <a:latin typeface="+mj-lt"/>
              </a:rPr>
              <a:t>su</a:t>
            </a:r>
            <a:r>
              <a:rPr lang="en-US" dirty="0" smtClean="0">
                <a:solidFill>
                  <a:srgbClr val="00009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000090"/>
                </a:solidFill>
                <a:latin typeface="+mj-lt"/>
              </a:rPr>
              <a:t>trabajo</a:t>
            </a:r>
            <a:r>
              <a:rPr lang="en-US" dirty="0" smtClean="0">
                <a:solidFill>
                  <a:srgbClr val="000090"/>
                </a:solidFill>
                <a:latin typeface="+mj-lt"/>
              </a:rPr>
              <a:t>.</a:t>
            </a:r>
          </a:p>
          <a:p>
            <a:r>
              <a:rPr lang="en-US" dirty="0" smtClean="0">
                <a:solidFill>
                  <a:srgbClr val="000090"/>
                </a:solidFill>
                <a:latin typeface="+mj-lt"/>
              </a:rPr>
              <a:t>El </a:t>
            </a:r>
            <a:r>
              <a:rPr lang="en-US" dirty="0" err="1" smtClean="0">
                <a:solidFill>
                  <a:srgbClr val="000090"/>
                </a:solidFill>
                <a:latin typeface="+mj-lt"/>
              </a:rPr>
              <a:t>estudiante</a:t>
            </a:r>
            <a:r>
              <a:rPr lang="en-US" dirty="0" smtClean="0">
                <a:solidFill>
                  <a:srgbClr val="00009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000090"/>
                </a:solidFill>
                <a:latin typeface="+mj-lt"/>
              </a:rPr>
              <a:t>será</a:t>
            </a:r>
            <a:r>
              <a:rPr lang="en-US" dirty="0" smtClean="0">
                <a:solidFill>
                  <a:srgbClr val="00009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000090"/>
                </a:solidFill>
                <a:latin typeface="+mj-lt"/>
              </a:rPr>
              <a:t>capaz</a:t>
            </a:r>
            <a:r>
              <a:rPr lang="en-US" dirty="0" smtClean="0">
                <a:solidFill>
                  <a:srgbClr val="000090"/>
                </a:solidFill>
                <a:latin typeface="+mj-lt"/>
              </a:rPr>
              <a:t> de </a:t>
            </a:r>
            <a:r>
              <a:rPr lang="en-US" dirty="0" err="1" smtClean="0">
                <a:solidFill>
                  <a:srgbClr val="000090"/>
                </a:solidFill>
                <a:latin typeface="+mj-lt"/>
              </a:rPr>
              <a:t>exponer</a:t>
            </a:r>
            <a:r>
              <a:rPr lang="en-US" dirty="0" smtClean="0">
                <a:solidFill>
                  <a:srgbClr val="000090"/>
                </a:solidFill>
                <a:latin typeface="+mj-lt"/>
              </a:rPr>
              <a:t> un </a:t>
            </a:r>
            <a:r>
              <a:rPr lang="en-US" dirty="0" err="1" smtClean="0">
                <a:solidFill>
                  <a:srgbClr val="000090"/>
                </a:solidFill>
                <a:latin typeface="+mj-lt"/>
              </a:rPr>
              <a:t>tema</a:t>
            </a:r>
            <a:r>
              <a:rPr lang="en-US" dirty="0" smtClean="0">
                <a:solidFill>
                  <a:srgbClr val="00009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000090"/>
                </a:solidFill>
                <a:latin typeface="+mj-lt"/>
              </a:rPr>
              <a:t>frente</a:t>
            </a:r>
            <a:r>
              <a:rPr lang="en-US" dirty="0" smtClean="0">
                <a:solidFill>
                  <a:srgbClr val="000090"/>
                </a:solidFill>
                <a:latin typeface="+mj-lt"/>
              </a:rPr>
              <a:t> a </a:t>
            </a:r>
            <a:r>
              <a:rPr lang="en-US" dirty="0" err="1" smtClean="0">
                <a:solidFill>
                  <a:srgbClr val="000090"/>
                </a:solidFill>
                <a:latin typeface="+mj-lt"/>
              </a:rPr>
              <a:t>sus</a:t>
            </a:r>
            <a:r>
              <a:rPr lang="en-US" dirty="0" smtClean="0">
                <a:solidFill>
                  <a:srgbClr val="00009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000090"/>
                </a:solidFill>
                <a:latin typeface="+mj-lt"/>
              </a:rPr>
              <a:t>companeros</a:t>
            </a:r>
            <a:r>
              <a:rPr lang="en-US" dirty="0" smtClean="0">
                <a:solidFill>
                  <a:srgbClr val="000090"/>
                </a:solidFill>
                <a:latin typeface="+mj-lt"/>
              </a:rPr>
              <a:t>.</a:t>
            </a:r>
          </a:p>
          <a:p>
            <a:r>
              <a:rPr lang="en-US" dirty="0" smtClean="0">
                <a:solidFill>
                  <a:srgbClr val="000090"/>
                </a:solidFill>
                <a:latin typeface="+mj-lt"/>
              </a:rPr>
              <a:t>El </a:t>
            </a:r>
            <a:r>
              <a:rPr lang="en-US" dirty="0" err="1" smtClean="0">
                <a:solidFill>
                  <a:srgbClr val="000090"/>
                </a:solidFill>
                <a:latin typeface="+mj-lt"/>
              </a:rPr>
              <a:t>estudiante</a:t>
            </a:r>
            <a:r>
              <a:rPr lang="en-US" dirty="0" smtClean="0">
                <a:solidFill>
                  <a:srgbClr val="00009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000090"/>
                </a:solidFill>
                <a:latin typeface="+mj-lt"/>
              </a:rPr>
              <a:t>utilizar</a:t>
            </a:r>
            <a:r>
              <a:rPr lang="en-US" dirty="0" err="1" smtClean="0">
                <a:solidFill>
                  <a:srgbClr val="000090"/>
                </a:solidFill>
                <a:latin typeface="+mj-lt"/>
              </a:rPr>
              <a:t>á</a:t>
            </a:r>
            <a:r>
              <a:rPr lang="en-US" dirty="0" smtClean="0">
                <a:solidFill>
                  <a:srgbClr val="00009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000090"/>
                </a:solidFill>
                <a:latin typeface="+mj-lt"/>
              </a:rPr>
              <a:t>las</a:t>
            </a:r>
            <a:r>
              <a:rPr lang="en-US" dirty="0" smtClean="0">
                <a:solidFill>
                  <a:srgbClr val="00009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000090"/>
                </a:solidFill>
                <a:latin typeface="+mj-lt"/>
              </a:rPr>
              <a:t>figuras</a:t>
            </a:r>
            <a:r>
              <a:rPr lang="en-US" dirty="0" smtClean="0">
                <a:solidFill>
                  <a:srgbClr val="00009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000090"/>
                </a:solidFill>
                <a:latin typeface="+mj-lt"/>
              </a:rPr>
              <a:t>literarias</a:t>
            </a:r>
            <a:r>
              <a:rPr lang="en-US" dirty="0" smtClean="0">
                <a:solidFill>
                  <a:srgbClr val="000090"/>
                </a:solidFill>
                <a:latin typeface="+mj-lt"/>
              </a:rPr>
              <a:t> de forma </a:t>
            </a:r>
            <a:r>
              <a:rPr lang="en-US" dirty="0" err="1" smtClean="0">
                <a:solidFill>
                  <a:srgbClr val="000090"/>
                </a:solidFill>
                <a:latin typeface="+mj-lt"/>
              </a:rPr>
              <a:t>correcta</a:t>
            </a:r>
            <a:r>
              <a:rPr lang="en-US" dirty="0" smtClean="0">
                <a:solidFill>
                  <a:srgbClr val="000090"/>
                </a:solidFill>
                <a:latin typeface="+mj-lt"/>
              </a:rPr>
              <a:t> y </a:t>
            </a:r>
            <a:r>
              <a:rPr lang="en-US" dirty="0" err="1" smtClean="0">
                <a:solidFill>
                  <a:srgbClr val="000090"/>
                </a:solidFill>
                <a:latin typeface="+mj-lt"/>
              </a:rPr>
              <a:t>podrá</a:t>
            </a:r>
            <a:r>
              <a:rPr lang="en-US" dirty="0" smtClean="0">
                <a:solidFill>
                  <a:srgbClr val="00009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000090"/>
                </a:solidFill>
                <a:latin typeface="+mj-lt"/>
              </a:rPr>
              <a:t>entender</a:t>
            </a:r>
            <a:r>
              <a:rPr lang="en-US" dirty="0" smtClean="0">
                <a:solidFill>
                  <a:srgbClr val="00009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000090"/>
                </a:solidFill>
                <a:latin typeface="+mj-lt"/>
              </a:rPr>
              <a:t>su</a:t>
            </a:r>
            <a:r>
              <a:rPr lang="en-US" dirty="0" smtClean="0">
                <a:solidFill>
                  <a:srgbClr val="00009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000090"/>
                </a:solidFill>
                <a:latin typeface="+mj-lt"/>
              </a:rPr>
              <a:t>función</a:t>
            </a:r>
            <a:r>
              <a:rPr lang="en-US" dirty="0" smtClean="0">
                <a:solidFill>
                  <a:srgbClr val="000090"/>
                </a:solidFill>
                <a:latin typeface="+mj-lt"/>
              </a:rPr>
              <a:t>.</a:t>
            </a:r>
            <a:endParaRPr lang="en-US" dirty="0">
              <a:solidFill>
                <a:srgbClr val="00009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399</TotalTime>
  <Words>870</Words>
  <Application>Microsoft Macintosh PowerPoint</Application>
  <PresentationFormat>On-screen Show (4:3)</PresentationFormat>
  <Paragraphs>97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Equity</vt:lpstr>
      <vt:lpstr> Soy una metáfora</vt:lpstr>
      <vt:lpstr>Datos Personales</vt:lpstr>
      <vt:lpstr>Experiencias</vt:lpstr>
      <vt:lpstr>Sala de Clases </vt:lpstr>
      <vt:lpstr>Estudiantes</vt:lpstr>
      <vt:lpstr>Filosofía Educativa</vt:lpstr>
      <vt:lpstr>Continuación Filosofía Educativa</vt:lpstr>
      <vt:lpstr>Estándares</vt:lpstr>
      <vt:lpstr>Expectativas</vt:lpstr>
      <vt:lpstr>Comparación Metafórica</vt:lpstr>
      <vt:lpstr>Propósito de la actividad</vt:lpstr>
      <vt:lpstr>Algunas clases para ser impactadas</vt:lpstr>
      <vt:lpstr>Materiales</vt:lpstr>
      <vt:lpstr>Pasos a seguir </vt:lpstr>
      <vt:lpstr>Continuación de los pasos a seguir</vt:lpstr>
      <vt:lpstr>Rúbrica</vt:lpstr>
      <vt:lpstr>PowerPoint Presentation</vt:lpstr>
      <vt:lpstr>¡Silla del Autor!</vt:lpstr>
      <vt:lpstr>Referencias</vt:lpstr>
      <vt:lpstr>PowerPoint Presentation</vt:lpstr>
      <vt:lpstr>Me puedes conseguir…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Comparación Metafórica</dc:title>
  <dc:creator>Nestor</dc:creator>
  <cp:lastModifiedBy>Student</cp:lastModifiedBy>
  <cp:revision>59</cp:revision>
  <dcterms:created xsi:type="dcterms:W3CDTF">2011-06-27T21:06:46Z</dcterms:created>
  <dcterms:modified xsi:type="dcterms:W3CDTF">2011-06-29T14:37:56Z</dcterms:modified>
</cp:coreProperties>
</file>